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1"/>
  </p:notesMasterIdLst>
  <p:handoutMasterIdLst>
    <p:handoutMasterId r:id="rId12"/>
  </p:handoutMasterIdLst>
  <p:sldIdLst>
    <p:sldId id="256" r:id="rId2"/>
    <p:sldId id="257" r:id="rId3"/>
    <p:sldId id="265" r:id="rId4"/>
    <p:sldId id="260" r:id="rId5"/>
    <p:sldId id="267" r:id="rId6"/>
    <p:sldId id="261" r:id="rId7"/>
    <p:sldId id="262" r:id="rId8"/>
    <p:sldId id="263" r:id="rId9"/>
    <p:sldId id="266"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727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75" d="100"/>
          <a:sy n="75" d="100"/>
        </p:scale>
        <p:origin x="974" y="40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nkit\OneDrive\Desktop\data.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ankit\OneDrive\Desktop\ppt\data.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nkit\OneDrive\Desktop\ppt\data.csv"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ankit\OneDrive\Desktop\data.csv"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data!$B$1</c:f>
              <c:strCache>
                <c:ptCount val="1"/>
                <c:pt idx="0">
                  <c:v>Total Revenue</c:v>
                </c:pt>
              </c:strCache>
            </c:strRef>
          </c:tx>
          <c:spPr>
            <a:solidFill>
              <a:srgbClr val="6727F2"/>
            </a:solidFill>
            <a:ln>
              <a:noFill/>
            </a:ln>
            <a:effectLst/>
          </c:spPr>
          <c:invertIfNegative val="0"/>
          <c:dLbls>
            <c:delete val="1"/>
          </c:dLbls>
          <c:cat>
            <c:strRef>
              <c:f>data!$A$2:$A$6</c:f>
              <c:strCache>
                <c:ptCount val="5"/>
                <c:pt idx="0">
                  <c:v>Mumbai</c:v>
                </c:pt>
                <c:pt idx="1">
                  <c:v>Delhi</c:v>
                </c:pt>
                <c:pt idx="2">
                  <c:v>Kolkata</c:v>
                </c:pt>
                <c:pt idx="3">
                  <c:v>Bangalore</c:v>
                </c:pt>
                <c:pt idx="4">
                  <c:v>Chennai</c:v>
                </c:pt>
              </c:strCache>
              <c:extLst/>
            </c:strRef>
          </c:cat>
          <c:val>
            <c:numRef>
              <c:f>data!$B$2:$B$6</c:f>
              <c:numCache>
                <c:formatCode>0.0,,\ "M"</c:formatCode>
                <c:ptCount val="5"/>
                <c:pt idx="0">
                  <c:v>4895500000</c:v>
                </c:pt>
                <c:pt idx="1">
                  <c:v>3872000000</c:v>
                </c:pt>
                <c:pt idx="2">
                  <c:v>3843900000</c:v>
                </c:pt>
                <c:pt idx="3">
                  <c:v>3386100000</c:v>
                </c:pt>
                <c:pt idx="4">
                  <c:v>2963700000</c:v>
                </c:pt>
              </c:numCache>
              <c:extLst/>
            </c:numRef>
          </c:val>
          <c:extLst>
            <c:ext xmlns:c16="http://schemas.microsoft.com/office/drawing/2014/chart" uri="{C3380CC4-5D6E-409C-BE32-E72D297353CC}">
              <c16:uniqueId val="{00000000-26F0-4912-8FA5-1C08429F2AB0}"/>
            </c:ext>
          </c:extLst>
        </c:ser>
        <c:ser>
          <c:idx val="1"/>
          <c:order val="1"/>
          <c:tx>
            <c:strRef>
              <c:f>data!$C$1</c:f>
              <c:strCache>
                <c:ptCount val="1"/>
                <c:pt idx="0">
                  <c:v>Before_5G</c:v>
                </c:pt>
              </c:strCache>
            </c:strRef>
          </c:tx>
          <c:spPr>
            <a:solidFill>
              <a:srgbClr val="8F61F5"/>
            </a:solidFill>
            <a:ln>
              <a:noFill/>
            </a:ln>
            <a:effectLst/>
          </c:spPr>
          <c:invertIfNegative val="0"/>
          <c:dLbls>
            <c:delete val="1"/>
          </c:dLbls>
          <c:cat>
            <c:strRef>
              <c:f>data!$A$2:$A$6</c:f>
              <c:strCache>
                <c:ptCount val="5"/>
                <c:pt idx="0">
                  <c:v>Mumbai</c:v>
                </c:pt>
                <c:pt idx="1">
                  <c:v>Delhi</c:v>
                </c:pt>
                <c:pt idx="2">
                  <c:v>Kolkata</c:v>
                </c:pt>
                <c:pt idx="3">
                  <c:v>Bangalore</c:v>
                </c:pt>
                <c:pt idx="4">
                  <c:v>Chennai</c:v>
                </c:pt>
              </c:strCache>
              <c:extLst/>
            </c:strRef>
          </c:cat>
          <c:val>
            <c:numRef>
              <c:f>data!$C$2:$C$6</c:f>
              <c:numCache>
                <c:formatCode>0.0,,\ "M"</c:formatCode>
                <c:ptCount val="5"/>
                <c:pt idx="0">
                  <c:v>2444000000</c:v>
                </c:pt>
                <c:pt idx="1">
                  <c:v>1963800000</c:v>
                </c:pt>
                <c:pt idx="2">
                  <c:v>1925500000</c:v>
                </c:pt>
                <c:pt idx="3">
                  <c:v>1686700000</c:v>
                </c:pt>
                <c:pt idx="4">
                  <c:v>1501300000</c:v>
                </c:pt>
              </c:numCache>
              <c:extLst/>
            </c:numRef>
          </c:val>
          <c:extLst>
            <c:ext xmlns:c16="http://schemas.microsoft.com/office/drawing/2014/chart" uri="{C3380CC4-5D6E-409C-BE32-E72D297353CC}">
              <c16:uniqueId val="{00000001-26F0-4912-8FA5-1C08429F2AB0}"/>
            </c:ext>
          </c:extLst>
        </c:ser>
        <c:ser>
          <c:idx val="2"/>
          <c:order val="2"/>
          <c:tx>
            <c:strRef>
              <c:f>data!$D$1</c:f>
              <c:strCache>
                <c:ptCount val="1"/>
                <c:pt idx="0">
                  <c:v>After_5G</c:v>
                </c:pt>
              </c:strCache>
            </c:strRef>
          </c:tx>
          <c:spPr>
            <a:solidFill>
              <a:srgbClr val="C4ACFA"/>
            </a:solidFill>
            <a:ln>
              <a:noFill/>
            </a:ln>
            <a:effectLst/>
          </c:spPr>
          <c:invertIfNegative val="0"/>
          <c:dLbls>
            <c:delete val="1"/>
          </c:dLbls>
          <c:cat>
            <c:strRef>
              <c:f>data!$A$2:$A$6</c:f>
              <c:strCache>
                <c:ptCount val="5"/>
                <c:pt idx="0">
                  <c:v>Mumbai</c:v>
                </c:pt>
                <c:pt idx="1">
                  <c:v>Delhi</c:v>
                </c:pt>
                <c:pt idx="2">
                  <c:v>Kolkata</c:v>
                </c:pt>
                <c:pt idx="3">
                  <c:v>Bangalore</c:v>
                </c:pt>
                <c:pt idx="4">
                  <c:v>Chennai</c:v>
                </c:pt>
              </c:strCache>
              <c:extLst/>
            </c:strRef>
          </c:cat>
          <c:val>
            <c:numRef>
              <c:f>data!$D$2:$D$6</c:f>
              <c:numCache>
                <c:formatCode>0.0,,\ "M"</c:formatCode>
                <c:ptCount val="5"/>
                <c:pt idx="0">
                  <c:v>2451500000</c:v>
                </c:pt>
                <c:pt idx="1">
                  <c:v>1908200000</c:v>
                </c:pt>
                <c:pt idx="2">
                  <c:v>1918400000</c:v>
                </c:pt>
                <c:pt idx="3">
                  <c:v>1699400000</c:v>
                </c:pt>
                <c:pt idx="4">
                  <c:v>1462400000</c:v>
                </c:pt>
              </c:numCache>
              <c:extLst/>
            </c:numRef>
          </c:val>
          <c:extLst>
            <c:ext xmlns:c16="http://schemas.microsoft.com/office/drawing/2014/chart" uri="{C3380CC4-5D6E-409C-BE32-E72D297353CC}">
              <c16:uniqueId val="{00000002-26F0-4912-8FA5-1C08429F2AB0}"/>
            </c:ext>
          </c:extLst>
        </c:ser>
        <c:dLbls>
          <c:dLblPos val="inEnd"/>
          <c:showLegendKey val="0"/>
          <c:showVal val="1"/>
          <c:showCatName val="0"/>
          <c:showSerName val="0"/>
          <c:showPercent val="0"/>
          <c:showBubbleSize val="0"/>
        </c:dLbls>
        <c:gapWidth val="55"/>
        <c:overlap val="100"/>
        <c:axId val="1165397968"/>
        <c:axId val="1165399408"/>
      </c:barChart>
      <c:catAx>
        <c:axId val="116539796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Segoe UI" panose="020B0502040204020203" pitchFamily="34" charset="0"/>
                <a:ea typeface="+mn-ea"/>
                <a:cs typeface="Segoe UI" panose="020B0502040204020203" pitchFamily="34" charset="0"/>
              </a:defRPr>
            </a:pPr>
            <a:endParaRPr lang="en-US"/>
          </a:p>
        </c:txPr>
        <c:crossAx val="1165399408"/>
        <c:crosses val="autoZero"/>
        <c:auto val="1"/>
        <c:lblAlgn val="ctr"/>
        <c:lblOffset val="100"/>
        <c:noMultiLvlLbl val="0"/>
      </c:catAx>
      <c:valAx>
        <c:axId val="1165399408"/>
        <c:scaling>
          <c:orientation val="minMax"/>
        </c:scaling>
        <c:delete val="1"/>
        <c:axPos val="b"/>
        <c:numFmt formatCode="0.0,,\ &quot;M&quot;" sourceLinked="1"/>
        <c:majorTickMark val="none"/>
        <c:minorTickMark val="none"/>
        <c:tickLblPos val="nextTo"/>
        <c:crossAx val="1165397968"/>
        <c:crosses val="autoZero"/>
        <c:crossBetween val="between"/>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900" b="0" i="0" u="none" strike="noStrike" kern="1200" baseline="0">
                <a:solidFill>
                  <a:schemeClr val="tx1">
                    <a:lumMod val="65000"/>
                    <a:lumOff val="35000"/>
                  </a:schemeClr>
                </a:solidFill>
                <a:latin typeface="+mn-lt"/>
                <a:ea typeface="+mn-ea"/>
                <a:cs typeface="+mn-cs"/>
              </a:defRPr>
            </a:pPr>
            <a:endParaRPr lang="en-US"/>
          </a:p>
        </c:txPr>
      </c:dTable>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Before</a:t>
            </a:r>
            <a:r>
              <a:rPr lang="en-US" baseline="0" dirty="0"/>
              <a:t> </a:t>
            </a:r>
            <a:r>
              <a:rPr lang="en-US" dirty="0"/>
              <a:t>5G</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doughnutChart>
        <c:varyColors val="0"/>
        <c:ser>
          <c:idx val="0"/>
          <c:order val="0"/>
          <c:tx>
            <c:strRef>
              <c:f>data!$C$1</c:f>
              <c:strCache>
                <c:ptCount val="1"/>
                <c:pt idx="0">
                  <c:v>Before_5G</c:v>
                </c:pt>
              </c:strCache>
            </c:strRef>
          </c:tx>
          <c:spPr>
            <a:solidFill>
              <a:srgbClr val="6727F2"/>
            </a:solidFill>
            <a:ln w="19050">
              <a:solidFill>
                <a:schemeClr val="lt1"/>
              </a:solidFill>
            </a:ln>
            <a:effectLst/>
          </c:spPr>
          <c:dPt>
            <c:idx val="0"/>
            <c:bubble3D val="0"/>
            <c:spPr>
              <a:solidFill>
                <a:srgbClr val="814EF4"/>
              </a:solidFill>
              <a:ln w="19050">
                <a:solidFill>
                  <a:schemeClr val="lt1"/>
                </a:solidFill>
              </a:ln>
              <a:effectLst/>
            </c:spPr>
            <c:extLst>
              <c:ext xmlns:c16="http://schemas.microsoft.com/office/drawing/2014/chart" uri="{C3380CC4-5D6E-409C-BE32-E72D297353CC}">
                <c16:uniqueId val="{00000001-C625-4A0D-A42B-98976897B4E6}"/>
              </c:ext>
            </c:extLst>
          </c:dPt>
          <c:dPt>
            <c:idx val="1"/>
            <c:bubble3D val="0"/>
            <c:spPr>
              <a:solidFill>
                <a:srgbClr val="986EF6"/>
              </a:solidFill>
              <a:ln w="19050">
                <a:solidFill>
                  <a:schemeClr val="lt1"/>
                </a:solidFill>
              </a:ln>
              <a:effectLst/>
            </c:spPr>
            <c:extLst>
              <c:ext xmlns:c16="http://schemas.microsoft.com/office/drawing/2014/chart" uri="{C3380CC4-5D6E-409C-BE32-E72D297353CC}">
                <c16:uniqueId val="{00000003-C625-4A0D-A42B-98976897B4E6}"/>
              </c:ext>
            </c:extLst>
          </c:dPt>
          <c:dPt>
            <c:idx val="2"/>
            <c:bubble3D val="0"/>
            <c:spPr>
              <a:solidFill>
                <a:srgbClr val="BCA1F9"/>
              </a:solidFill>
              <a:ln w="19050">
                <a:solidFill>
                  <a:schemeClr val="lt1"/>
                </a:solidFill>
              </a:ln>
              <a:effectLst/>
            </c:spPr>
            <c:extLst>
              <c:ext xmlns:c16="http://schemas.microsoft.com/office/drawing/2014/chart" uri="{C3380CC4-5D6E-409C-BE32-E72D297353CC}">
                <c16:uniqueId val="{00000005-C625-4A0D-A42B-98976897B4E6}"/>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data!$B$2:$B$5</c:f>
              <c:strCache>
                <c:ptCount val="4"/>
                <c:pt idx="0">
                  <c:v>Jan/Jun</c:v>
                </c:pt>
                <c:pt idx="1">
                  <c:v>Feb/Jul</c:v>
                </c:pt>
                <c:pt idx="2">
                  <c:v>Mar/Aug</c:v>
                </c:pt>
                <c:pt idx="3">
                  <c:v>Apr/Sep</c:v>
                </c:pt>
              </c:strCache>
            </c:strRef>
          </c:cat>
          <c:val>
            <c:numRef>
              <c:f>data!$C$2:$C$5</c:f>
              <c:numCache>
                <c:formatCode>#,,\ "M"</c:formatCode>
                <c:ptCount val="4"/>
                <c:pt idx="0">
                  <c:v>3543700000</c:v>
                </c:pt>
                <c:pt idx="1">
                  <c:v>4256900000</c:v>
                </c:pt>
                <c:pt idx="2">
                  <c:v>4104500000</c:v>
                </c:pt>
                <c:pt idx="3">
                  <c:v>4071900000</c:v>
                </c:pt>
              </c:numCache>
            </c:numRef>
          </c:val>
          <c:extLst>
            <c:ext xmlns:c16="http://schemas.microsoft.com/office/drawing/2014/chart" uri="{C3380CC4-5D6E-409C-BE32-E72D297353CC}">
              <c16:uniqueId val="{00000006-C625-4A0D-A42B-98976897B4E6}"/>
            </c:ext>
          </c:extLst>
        </c:ser>
        <c:dLbls>
          <c:showLegendKey val="0"/>
          <c:showVal val="1"/>
          <c:showCatName val="0"/>
          <c:showSerName val="0"/>
          <c:showPercent val="0"/>
          <c:showBubbleSize val="0"/>
          <c:showLeaderLines val="1"/>
        </c:dLbls>
        <c:firstSliceAng val="83"/>
        <c:holeSize val="50"/>
      </c:doughnutChart>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After</a:t>
            </a:r>
            <a:r>
              <a:rPr lang="en-US" baseline="0" dirty="0"/>
              <a:t> </a:t>
            </a:r>
            <a:r>
              <a:rPr lang="en-US" dirty="0"/>
              <a:t>5G</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doughnutChart>
        <c:varyColors val="0"/>
        <c:ser>
          <c:idx val="0"/>
          <c:order val="0"/>
          <c:tx>
            <c:strRef>
              <c:f>data!$A$1</c:f>
              <c:strCache>
                <c:ptCount val="1"/>
                <c:pt idx="0">
                  <c:v>After_5G</c:v>
                </c:pt>
              </c:strCache>
            </c:strRef>
          </c:tx>
          <c:spPr>
            <a:solidFill>
              <a:srgbClr val="6727F2"/>
            </a:solidFill>
            <a:ln w="19050">
              <a:solidFill>
                <a:schemeClr val="lt1"/>
              </a:solidFill>
            </a:ln>
            <a:effectLst/>
          </c:spPr>
          <c:dPt>
            <c:idx val="0"/>
            <c:bubble3D val="0"/>
            <c:spPr>
              <a:solidFill>
                <a:srgbClr val="814EF4"/>
              </a:solidFill>
              <a:ln w="19050">
                <a:solidFill>
                  <a:schemeClr val="lt1"/>
                </a:solidFill>
              </a:ln>
              <a:effectLst/>
            </c:spPr>
            <c:extLst>
              <c:ext xmlns:c16="http://schemas.microsoft.com/office/drawing/2014/chart" uri="{C3380CC4-5D6E-409C-BE32-E72D297353CC}">
                <c16:uniqueId val="{00000001-8C76-44D4-B126-D53A70BF622A}"/>
              </c:ext>
            </c:extLst>
          </c:dPt>
          <c:dPt>
            <c:idx val="1"/>
            <c:bubble3D val="0"/>
            <c:spPr>
              <a:solidFill>
                <a:srgbClr val="986EF6"/>
              </a:solidFill>
              <a:ln w="19050">
                <a:solidFill>
                  <a:schemeClr val="lt1"/>
                </a:solidFill>
              </a:ln>
              <a:effectLst/>
            </c:spPr>
            <c:extLst>
              <c:ext xmlns:c16="http://schemas.microsoft.com/office/drawing/2014/chart" uri="{C3380CC4-5D6E-409C-BE32-E72D297353CC}">
                <c16:uniqueId val="{00000003-8C76-44D4-B126-D53A70BF622A}"/>
              </c:ext>
            </c:extLst>
          </c:dPt>
          <c:dPt>
            <c:idx val="2"/>
            <c:bubble3D val="0"/>
            <c:spPr>
              <a:solidFill>
                <a:srgbClr val="BCA1F9"/>
              </a:solidFill>
              <a:ln w="19050">
                <a:solidFill>
                  <a:schemeClr val="lt1"/>
                </a:solidFill>
              </a:ln>
              <a:effectLst/>
            </c:spPr>
            <c:extLst>
              <c:ext xmlns:c16="http://schemas.microsoft.com/office/drawing/2014/chart" uri="{C3380CC4-5D6E-409C-BE32-E72D297353CC}">
                <c16:uniqueId val="{00000005-8C76-44D4-B126-D53A70BF622A}"/>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data!$B$2:$B$5</c:f>
              <c:strCache>
                <c:ptCount val="4"/>
                <c:pt idx="0">
                  <c:v>Jan/Jun</c:v>
                </c:pt>
                <c:pt idx="1">
                  <c:v>Feb/Jul</c:v>
                </c:pt>
                <c:pt idx="2">
                  <c:v>Mar/Aug</c:v>
                </c:pt>
                <c:pt idx="3">
                  <c:v>Apr/Sep</c:v>
                </c:pt>
              </c:strCache>
            </c:strRef>
          </c:cat>
          <c:val>
            <c:numRef>
              <c:f>data!$A$2:$A$5</c:f>
              <c:numCache>
                <c:formatCode>#,,\ "M"</c:formatCode>
                <c:ptCount val="4"/>
                <c:pt idx="0">
                  <c:v>3575600000</c:v>
                </c:pt>
                <c:pt idx="1">
                  <c:v>4127600000</c:v>
                </c:pt>
                <c:pt idx="2">
                  <c:v>4190800000</c:v>
                </c:pt>
                <c:pt idx="3">
                  <c:v>4002600000</c:v>
                </c:pt>
              </c:numCache>
            </c:numRef>
          </c:val>
          <c:extLst>
            <c:ext xmlns:c16="http://schemas.microsoft.com/office/drawing/2014/chart" uri="{C3380CC4-5D6E-409C-BE32-E72D297353CC}">
              <c16:uniqueId val="{00000006-8C76-44D4-B126-D53A70BF622A}"/>
            </c:ext>
          </c:extLst>
        </c:ser>
        <c:dLbls>
          <c:showLegendKey val="0"/>
          <c:showVal val="1"/>
          <c:showCatName val="0"/>
          <c:showSerName val="0"/>
          <c:showPercent val="0"/>
          <c:showBubbleSize val="0"/>
          <c:showLeaderLines val="1"/>
        </c:dLbls>
        <c:firstSliceAng val="83"/>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t" anchorCtr="0"/>
          <a:lstStyle/>
          <a:p>
            <a:pPr>
              <a:defRPr sz="1400" b="0" i="0" u="none" strike="noStrike" kern="1200" spc="0" baseline="0">
                <a:solidFill>
                  <a:srgbClr val="6727F2"/>
                </a:solidFill>
                <a:latin typeface="+mn-lt"/>
                <a:ea typeface="+mn-ea"/>
                <a:cs typeface="+mn-cs"/>
              </a:defRPr>
            </a:pPr>
            <a:r>
              <a:rPr lang="en-US" dirty="0">
                <a:solidFill>
                  <a:srgbClr val="6727F2"/>
                </a:solidFill>
              </a:rPr>
              <a:t>Revenue</a:t>
            </a:r>
            <a:endParaRPr lang="en-IN" dirty="0">
              <a:solidFill>
                <a:srgbClr val="6727F2"/>
              </a:solidFill>
            </a:endParaRPr>
          </a:p>
        </c:rich>
      </c:tx>
      <c:overlay val="0"/>
      <c:spPr>
        <a:noFill/>
        <a:ln>
          <a:noFill/>
        </a:ln>
        <a:effectLst/>
      </c:spPr>
      <c:txPr>
        <a:bodyPr rot="0" spcFirstLastPara="1" vertOverflow="ellipsis" vert="horz" wrap="square" anchor="t" anchorCtr="0"/>
        <a:lstStyle/>
        <a:p>
          <a:pPr>
            <a:defRPr sz="1400" b="0" i="0" u="none" strike="noStrike" kern="1200" spc="0" baseline="0">
              <a:solidFill>
                <a:srgbClr val="6727F2"/>
              </a:solidFill>
              <a:latin typeface="+mn-lt"/>
              <a:ea typeface="+mn-ea"/>
              <a:cs typeface="+mn-cs"/>
            </a:defRPr>
          </a:pPr>
          <a:endParaRPr lang="en-US"/>
        </a:p>
      </c:txPr>
    </c:title>
    <c:autoTitleDeleted val="0"/>
    <c:plotArea>
      <c:layout/>
      <c:lineChart>
        <c:grouping val="standard"/>
        <c:varyColors val="0"/>
        <c:ser>
          <c:idx val="0"/>
          <c:order val="0"/>
          <c:spPr>
            <a:ln w="28575" cap="rnd">
              <a:solidFill>
                <a:srgbClr val="986EF6"/>
              </a:solidFill>
              <a:round/>
            </a:ln>
            <a:effectLst/>
          </c:spPr>
          <c:marker>
            <c:symbol val="none"/>
          </c:marker>
          <c:dLbls>
            <c:delete val="1"/>
          </c:dLbls>
          <c:cat>
            <c:strRef>
              <c:f>data!$A$2:$A$13</c:f>
              <c:strCache>
                <c:ptCount val="12"/>
                <c:pt idx="0">
                  <c:v>Ahmedabad</c:v>
                </c:pt>
                <c:pt idx="1">
                  <c:v>Bangalore</c:v>
                </c:pt>
                <c:pt idx="2">
                  <c:v>Chandigarh</c:v>
                </c:pt>
                <c:pt idx="3">
                  <c:v>Chennai</c:v>
                </c:pt>
                <c:pt idx="4">
                  <c:v>Coimbatore</c:v>
                </c:pt>
                <c:pt idx="5">
                  <c:v>Delhi</c:v>
                </c:pt>
                <c:pt idx="6">
                  <c:v>Gurgaon</c:v>
                </c:pt>
                <c:pt idx="7">
                  <c:v>Hyderabad</c:v>
                </c:pt>
                <c:pt idx="8">
                  <c:v>Jaipur</c:v>
                </c:pt>
                <c:pt idx="9">
                  <c:v>Kolkata</c:v>
                </c:pt>
                <c:pt idx="10">
                  <c:v>Lucknow</c:v>
                </c:pt>
                <c:pt idx="11">
                  <c:v>Mumbai</c:v>
                </c:pt>
              </c:strCache>
            </c:strRef>
          </c:cat>
          <c:val>
            <c:numRef>
              <c:f>data!$B$2:$B$13</c:f>
              <c:numCache>
                <c:formatCode>General</c:formatCode>
                <c:ptCount val="12"/>
                <c:pt idx="0">
                  <c:v>9689000</c:v>
                </c:pt>
                <c:pt idx="1">
                  <c:v>17962000</c:v>
                </c:pt>
                <c:pt idx="2">
                  <c:v>3286000</c:v>
                </c:pt>
                <c:pt idx="3">
                  <c:v>14808000</c:v>
                </c:pt>
                <c:pt idx="4">
                  <c:v>4419000</c:v>
                </c:pt>
                <c:pt idx="5">
                  <c:v>19727000</c:v>
                </c:pt>
                <c:pt idx="6">
                  <c:v>2755000</c:v>
                </c:pt>
                <c:pt idx="7">
                  <c:v>11667000</c:v>
                </c:pt>
                <c:pt idx="8">
                  <c:v>7028000</c:v>
                </c:pt>
                <c:pt idx="9">
                  <c:v>20367000</c:v>
                </c:pt>
                <c:pt idx="10">
                  <c:v>6426000</c:v>
                </c:pt>
                <c:pt idx="11">
                  <c:v>23269000</c:v>
                </c:pt>
              </c:numCache>
            </c:numRef>
          </c:val>
          <c:smooth val="1"/>
          <c:extLst>
            <c:ext xmlns:c16="http://schemas.microsoft.com/office/drawing/2014/chart" uri="{C3380CC4-5D6E-409C-BE32-E72D297353CC}">
              <c16:uniqueId val="{00000000-852A-48D9-B76D-08DFEA1849C4}"/>
            </c:ext>
          </c:extLst>
        </c:ser>
        <c:dLbls>
          <c:showLegendKey val="0"/>
          <c:showVal val="1"/>
          <c:showCatName val="0"/>
          <c:showSerName val="0"/>
          <c:showPercent val="0"/>
          <c:showBubbleSize val="0"/>
        </c:dLbls>
        <c:smooth val="0"/>
        <c:axId val="1210650879"/>
        <c:axId val="1210656639"/>
      </c:lineChart>
      <c:catAx>
        <c:axId val="121065087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Segoe UI" panose="020B0502040204020203" pitchFamily="34" charset="0"/>
                <a:ea typeface="+mn-ea"/>
                <a:cs typeface="Segoe UI" panose="020B0502040204020203" pitchFamily="34" charset="0"/>
              </a:defRPr>
            </a:pPr>
            <a:endParaRPr lang="en-US"/>
          </a:p>
        </c:txPr>
        <c:crossAx val="1210656639"/>
        <c:crosses val="autoZero"/>
        <c:auto val="1"/>
        <c:lblAlgn val="ctr"/>
        <c:lblOffset val="100"/>
        <c:noMultiLvlLbl val="0"/>
      </c:catAx>
      <c:valAx>
        <c:axId val="1210656639"/>
        <c:scaling>
          <c:orientation val="minMax"/>
        </c:scaling>
        <c:delete val="1"/>
        <c:axPos val="l"/>
        <c:numFmt formatCode="General" sourceLinked="1"/>
        <c:majorTickMark val="none"/>
        <c:minorTickMark val="none"/>
        <c:tickLblPos val="nextTo"/>
        <c:crossAx val="1210650879"/>
        <c:crosses val="autoZero"/>
        <c:crossBetween val="between"/>
      </c:valAx>
      <c:spPr>
        <a:no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6BE7CEB-61DD-F33C-F490-5480CFFE4BB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7085D94F-1B50-6675-BF4A-B8A2CCE3D75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57327FE-080B-4C6F-8ED6-B873649F4590}" type="datetimeFigureOut">
              <a:rPr lang="en-IN" smtClean="0"/>
              <a:t>26-03-2025</a:t>
            </a:fld>
            <a:endParaRPr lang="en-IN"/>
          </a:p>
        </p:txBody>
      </p:sp>
      <p:sp>
        <p:nvSpPr>
          <p:cNvPr id="4" name="Footer Placeholder 3">
            <a:extLst>
              <a:ext uri="{FF2B5EF4-FFF2-40B4-BE49-F238E27FC236}">
                <a16:creationId xmlns:a16="http://schemas.microsoft.com/office/drawing/2014/main" id="{D21B674A-6603-E23D-3D4B-2999627F73F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C441A6EF-3C11-706F-5A29-DC9829C499F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6C65E8A-1C01-4DC9-B71C-3EE401EE9BFC}" type="slidenum">
              <a:rPr lang="en-IN" smtClean="0"/>
              <a:t>‹#›</a:t>
            </a:fld>
            <a:endParaRPr lang="en-IN"/>
          </a:p>
        </p:txBody>
      </p:sp>
    </p:spTree>
    <p:extLst>
      <p:ext uri="{BB962C8B-B14F-4D97-AF65-F5344CB8AC3E}">
        <p14:creationId xmlns:p14="http://schemas.microsoft.com/office/powerpoint/2010/main" val="2291234126"/>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50D867-ABC9-4EA1-B29A-DF1ACF4F46AE}" type="datetimeFigureOut">
              <a:rPr lang="en-IN" smtClean="0"/>
              <a:t>26-03-2025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1D12C6-0DB2-4E5A-B272-ED1B44E5258E}" type="slidenum">
              <a:rPr lang="en-IN" smtClean="0"/>
              <a:t>‹#›</a:t>
            </a:fld>
            <a:endParaRPr lang="en-IN"/>
          </a:p>
        </p:txBody>
      </p:sp>
    </p:spTree>
    <p:extLst>
      <p:ext uri="{BB962C8B-B14F-4D97-AF65-F5344CB8AC3E}">
        <p14:creationId xmlns:p14="http://schemas.microsoft.com/office/powerpoint/2010/main" val="917174233"/>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5C585F6-5063-4DEF-91B5-F4A726E29AED}" type="datetimeFigureOut">
              <a:rPr lang="en-IN" smtClean="0"/>
              <a:t>26-03-2025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CAC1564-7F65-4A9D-9CD0-49A7DC9D6E8A}" type="slidenum">
              <a:rPr lang="en-IN" smtClean="0"/>
              <a:t>‹#›</a:t>
            </a:fld>
            <a:endParaRPr lang="en-IN"/>
          </a:p>
        </p:txBody>
      </p:sp>
    </p:spTree>
    <p:extLst>
      <p:ext uri="{BB962C8B-B14F-4D97-AF65-F5344CB8AC3E}">
        <p14:creationId xmlns:p14="http://schemas.microsoft.com/office/powerpoint/2010/main" val="11200624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C585F6-5063-4DEF-91B5-F4A726E29AED}" type="datetimeFigureOut">
              <a:rPr lang="en-IN" smtClean="0"/>
              <a:t>26-03-2025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CAC1564-7F65-4A9D-9CD0-49A7DC9D6E8A}" type="slidenum">
              <a:rPr lang="en-IN" smtClean="0"/>
              <a:t>‹#›</a:t>
            </a:fld>
            <a:endParaRPr lang="en-IN"/>
          </a:p>
        </p:txBody>
      </p:sp>
    </p:spTree>
    <p:extLst>
      <p:ext uri="{BB962C8B-B14F-4D97-AF65-F5344CB8AC3E}">
        <p14:creationId xmlns:p14="http://schemas.microsoft.com/office/powerpoint/2010/main" val="23344978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C585F6-5063-4DEF-91B5-F4A726E29AED}" type="datetimeFigureOut">
              <a:rPr lang="en-IN" smtClean="0"/>
              <a:t>26-03-2025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CAC1564-7F65-4A9D-9CD0-49A7DC9D6E8A}" type="slidenum">
              <a:rPr lang="en-IN" smtClean="0"/>
              <a:t>‹#›</a:t>
            </a:fld>
            <a:endParaRPr lang="en-IN"/>
          </a:p>
        </p:txBody>
      </p:sp>
    </p:spTree>
    <p:extLst>
      <p:ext uri="{BB962C8B-B14F-4D97-AF65-F5344CB8AC3E}">
        <p14:creationId xmlns:p14="http://schemas.microsoft.com/office/powerpoint/2010/main" val="35450934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C585F6-5063-4DEF-91B5-F4A726E29AED}" type="datetimeFigureOut">
              <a:rPr lang="en-IN" smtClean="0"/>
              <a:t>26-03-2025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CAC1564-7F65-4A9D-9CD0-49A7DC9D6E8A}" type="slidenum">
              <a:rPr lang="en-IN" smtClean="0"/>
              <a:t>‹#›</a:t>
            </a:fld>
            <a:endParaRPr lang="en-IN"/>
          </a:p>
        </p:txBody>
      </p:sp>
    </p:spTree>
    <p:extLst>
      <p:ext uri="{BB962C8B-B14F-4D97-AF65-F5344CB8AC3E}">
        <p14:creationId xmlns:p14="http://schemas.microsoft.com/office/powerpoint/2010/main" val="32547523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5C585F6-5063-4DEF-91B5-F4A726E29AED}" type="datetimeFigureOut">
              <a:rPr lang="en-IN" smtClean="0"/>
              <a:t>26-03-2025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CAC1564-7F65-4A9D-9CD0-49A7DC9D6E8A}" type="slidenum">
              <a:rPr lang="en-IN" smtClean="0"/>
              <a:t>‹#›</a:t>
            </a:fld>
            <a:endParaRPr lang="en-IN"/>
          </a:p>
        </p:txBody>
      </p:sp>
    </p:spTree>
    <p:extLst>
      <p:ext uri="{BB962C8B-B14F-4D97-AF65-F5344CB8AC3E}">
        <p14:creationId xmlns:p14="http://schemas.microsoft.com/office/powerpoint/2010/main" val="27237221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5C585F6-5063-4DEF-91B5-F4A726E29AED}" type="datetimeFigureOut">
              <a:rPr lang="en-IN" smtClean="0"/>
              <a:t>26-03-2025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CAC1564-7F65-4A9D-9CD0-49A7DC9D6E8A}" type="slidenum">
              <a:rPr lang="en-IN" smtClean="0"/>
              <a:t>‹#›</a:t>
            </a:fld>
            <a:endParaRPr lang="en-IN"/>
          </a:p>
        </p:txBody>
      </p:sp>
    </p:spTree>
    <p:extLst>
      <p:ext uri="{BB962C8B-B14F-4D97-AF65-F5344CB8AC3E}">
        <p14:creationId xmlns:p14="http://schemas.microsoft.com/office/powerpoint/2010/main" val="2716909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5C585F6-5063-4DEF-91B5-F4A726E29AED}" type="datetimeFigureOut">
              <a:rPr lang="en-IN" smtClean="0"/>
              <a:t>26-03-2025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CAC1564-7F65-4A9D-9CD0-49A7DC9D6E8A}" type="slidenum">
              <a:rPr lang="en-IN" smtClean="0"/>
              <a:t>‹#›</a:t>
            </a:fld>
            <a:endParaRPr lang="en-IN"/>
          </a:p>
        </p:txBody>
      </p:sp>
    </p:spTree>
    <p:extLst>
      <p:ext uri="{BB962C8B-B14F-4D97-AF65-F5344CB8AC3E}">
        <p14:creationId xmlns:p14="http://schemas.microsoft.com/office/powerpoint/2010/main" val="23113716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5C585F6-5063-4DEF-91B5-F4A726E29AED}" type="datetimeFigureOut">
              <a:rPr lang="en-IN" smtClean="0"/>
              <a:t>26-03-2025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CAC1564-7F65-4A9D-9CD0-49A7DC9D6E8A}" type="slidenum">
              <a:rPr lang="en-IN" smtClean="0"/>
              <a:t>‹#›</a:t>
            </a:fld>
            <a:endParaRPr lang="en-IN"/>
          </a:p>
        </p:txBody>
      </p:sp>
    </p:spTree>
    <p:extLst>
      <p:ext uri="{BB962C8B-B14F-4D97-AF65-F5344CB8AC3E}">
        <p14:creationId xmlns:p14="http://schemas.microsoft.com/office/powerpoint/2010/main" val="29847518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C585F6-5063-4DEF-91B5-F4A726E29AED}" type="datetimeFigureOut">
              <a:rPr lang="en-IN" smtClean="0"/>
              <a:t>26-03-2025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CAC1564-7F65-4A9D-9CD0-49A7DC9D6E8A}" type="slidenum">
              <a:rPr lang="en-IN" smtClean="0"/>
              <a:t>‹#›</a:t>
            </a:fld>
            <a:endParaRPr lang="en-IN"/>
          </a:p>
        </p:txBody>
      </p:sp>
    </p:spTree>
    <p:extLst>
      <p:ext uri="{BB962C8B-B14F-4D97-AF65-F5344CB8AC3E}">
        <p14:creationId xmlns:p14="http://schemas.microsoft.com/office/powerpoint/2010/main" val="24875581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C585F6-5063-4DEF-91B5-F4A726E29AED}" type="datetimeFigureOut">
              <a:rPr lang="en-IN" smtClean="0"/>
              <a:t>26-03-2025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CAC1564-7F65-4A9D-9CD0-49A7DC9D6E8A}" type="slidenum">
              <a:rPr lang="en-IN" smtClean="0"/>
              <a:t>‹#›</a:t>
            </a:fld>
            <a:endParaRPr lang="en-IN"/>
          </a:p>
        </p:txBody>
      </p:sp>
    </p:spTree>
    <p:extLst>
      <p:ext uri="{BB962C8B-B14F-4D97-AF65-F5344CB8AC3E}">
        <p14:creationId xmlns:p14="http://schemas.microsoft.com/office/powerpoint/2010/main" val="30762417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C585F6-5063-4DEF-91B5-F4A726E29AED}" type="datetimeFigureOut">
              <a:rPr lang="en-IN" smtClean="0"/>
              <a:t>26-03-2025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CAC1564-7F65-4A9D-9CD0-49A7DC9D6E8A}" type="slidenum">
              <a:rPr lang="en-IN" smtClean="0"/>
              <a:t>‹#›</a:t>
            </a:fld>
            <a:endParaRPr lang="en-IN"/>
          </a:p>
        </p:txBody>
      </p:sp>
    </p:spTree>
    <p:extLst>
      <p:ext uri="{BB962C8B-B14F-4D97-AF65-F5344CB8AC3E}">
        <p14:creationId xmlns:p14="http://schemas.microsoft.com/office/powerpoint/2010/main" val="36828385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C585F6-5063-4DEF-91B5-F4A726E29AED}" type="datetimeFigureOut">
              <a:rPr lang="en-IN" smtClean="0"/>
              <a:t>26-03-2025</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AC1564-7F65-4A9D-9CD0-49A7DC9D6E8A}" type="slidenum">
              <a:rPr lang="en-IN" smtClean="0"/>
              <a:t>‹#›</a:t>
            </a:fld>
            <a:endParaRPr lang="en-IN"/>
          </a:p>
        </p:txBody>
      </p:sp>
    </p:spTree>
    <p:extLst>
      <p:ext uri="{BB962C8B-B14F-4D97-AF65-F5344CB8AC3E}">
        <p14:creationId xmlns:p14="http://schemas.microsoft.com/office/powerpoint/2010/main" val="278893332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xml"/><Relationship Id="rId7" Type="http://schemas.openxmlformats.org/officeDocument/2006/relationships/chart" Target="../charts/char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chart" Target="../charts/chart2.xml"/><Relationship Id="rId5" Type="http://schemas.openxmlformats.org/officeDocument/2006/relationships/chart" Target="../charts/chart1.xml"/><Relationship Id="rId4" Type="http://schemas.openxmlformats.org/officeDocument/2006/relationships/image" Target="../media/image6.png"/><Relationship Id="rId9"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chart" Target="../charts/chart4.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tliQ Technologies Reviews | Glassdoor">
            <a:extLst>
              <a:ext uri="{FF2B5EF4-FFF2-40B4-BE49-F238E27FC236}">
                <a16:creationId xmlns:a16="http://schemas.microsoft.com/office/drawing/2014/main" id="{EB2F8324-EF3C-2EBC-C17F-E2CACBFE5DC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2601" y="1938507"/>
            <a:ext cx="1080000" cy="1080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359332C-F9D3-4848-BC3D-E6E8491553A3}"/>
              </a:ext>
            </a:extLst>
          </p:cNvPr>
          <p:cNvSpPr txBox="1"/>
          <p:nvPr/>
        </p:nvSpPr>
        <p:spPr>
          <a:xfrm>
            <a:off x="1063105" y="3008672"/>
            <a:ext cx="6094773" cy="923330"/>
          </a:xfrm>
          <a:prstGeom prst="rect">
            <a:avLst/>
          </a:prstGeom>
          <a:noFill/>
        </p:spPr>
        <p:txBody>
          <a:bodyPr wrap="square" rtlCol="0">
            <a:spAutoFit/>
          </a:bodyPr>
          <a:lstStyle/>
          <a:p>
            <a:r>
              <a:rPr lang="en-US" sz="3200" dirty="0">
                <a:latin typeface="Segoe UI Black" panose="020B0A02040204020203" pitchFamily="34" charset="0"/>
                <a:ea typeface="Segoe UI Black" panose="020B0A02040204020203" pitchFamily="34" charset="0"/>
                <a:cs typeface="Segoe UI" panose="020B0502040204020203" pitchFamily="34" charset="0"/>
              </a:rPr>
              <a:t>Wavecon Telecom</a:t>
            </a:r>
          </a:p>
          <a:p>
            <a:r>
              <a:rPr lang="en-US" sz="2200" dirty="0">
                <a:solidFill>
                  <a:schemeClr val="tx1">
                    <a:lumMod val="50000"/>
                    <a:lumOff val="50000"/>
                  </a:schemeClr>
                </a:solidFill>
                <a:latin typeface="Segoe UI Semibold" panose="020B0702040204020203" pitchFamily="34" charset="0"/>
                <a:ea typeface="HGMaruGothicMPRO" panose="020B0400000000000000" pitchFamily="34" charset="-128"/>
                <a:cs typeface="Segoe UI Semibold" panose="020B0702040204020203" pitchFamily="34" charset="0"/>
              </a:rPr>
              <a:t>Insights from Power BI Dashboard</a:t>
            </a:r>
          </a:p>
        </p:txBody>
      </p:sp>
      <p:cxnSp>
        <p:nvCxnSpPr>
          <p:cNvPr id="8" name="Straight Connector 7">
            <a:extLst>
              <a:ext uri="{FF2B5EF4-FFF2-40B4-BE49-F238E27FC236}">
                <a16:creationId xmlns:a16="http://schemas.microsoft.com/office/drawing/2014/main" id="{DDF1747E-BF35-8E16-9F89-4050251AF7B9}"/>
              </a:ext>
            </a:extLst>
          </p:cNvPr>
          <p:cNvCxnSpPr>
            <a:cxnSpLocks/>
          </p:cNvCxnSpPr>
          <p:nvPr/>
        </p:nvCxnSpPr>
        <p:spPr>
          <a:xfrm>
            <a:off x="246000" y="6381139"/>
            <a:ext cx="11700000" cy="0"/>
          </a:xfrm>
          <a:prstGeom prst="line">
            <a:avLst/>
          </a:prstGeom>
        </p:spPr>
        <p:style>
          <a:lnRef idx="3">
            <a:schemeClr val="accent3"/>
          </a:lnRef>
          <a:fillRef idx="0">
            <a:schemeClr val="accent3"/>
          </a:fillRef>
          <a:effectRef idx="2">
            <a:schemeClr val="accent3"/>
          </a:effectRef>
          <a:fontRef idx="minor">
            <a:schemeClr val="tx1"/>
          </a:fontRef>
        </p:style>
      </p:cxnSp>
      <p:sp>
        <p:nvSpPr>
          <p:cNvPr id="10" name="TextBox 9">
            <a:extLst>
              <a:ext uri="{FF2B5EF4-FFF2-40B4-BE49-F238E27FC236}">
                <a16:creationId xmlns:a16="http://schemas.microsoft.com/office/drawing/2014/main" id="{C7944319-7F4F-59A0-2F66-A15306402534}"/>
              </a:ext>
            </a:extLst>
          </p:cNvPr>
          <p:cNvSpPr txBox="1"/>
          <p:nvPr/>
        </p:nvSpPr>
        <p:spPr>
          <a:xfrm>
            <a:off x="1072937" y="6391758"/>
            <a:ext cx="8130056" cy="261610"/>
          </a:xfrm>
          <a:prstGeom prst="rect">
            <a:avLst/>
          </a:prstGeom>
          <a:noFill/>
        </p:spPr>
        <p:txBody>
          <a:bodyPr wrap="square" rtlCol="0">
            <a:spAutoFit/>
          </a:bodyPr>
          <a:lstStyle/>
          <a:p>
            <a:r>
              <a:rPr lang="en-US" sz="1050" dirty="0">
                <a:solidFill>
                  <a:schemeClr val="tx1">
                    <a:lumMod val="50000"/>
                    <a:lumOff val="50000"/>
                  </a:schemeClr>
                </a:solidFill>
              </a:rPr>
              <a:t>This presentation is part of data analytics internship by code basics and was prepared solely for learning purpose.</a:t>
            </a:r>
            <a:endParaRPr lang="en-IN" sz="1050" dirty="0">
              <a:solidFill>
                <a:schemeClr val="tx1">
                  <a:lumMod val="50000"/>
                  <a:lumOff val="50000"/>
                </a:schemeClr>
              </a:solidFill>
            </a:endParaRPr>
          </a:p>
        </p:txBody>
      </p:sp>
      <p:pic>
        <p:nvPicPr>
          <p:cNvPr id="2" name="Picture 1" descr="A white circle with blue text and black text&#10;&#10;Description automatically generated">
            <a:extLst>
              <a:ext uri="{FF2B5EF4-FFF2-40B4-BE49-F238E27FC236}">
                <a16:creationId xmlns:a16="http://schemas.microsoft.com/office/drawing/2014/main" id="{E6C39043-6145-8C69-FDB6-4188C52545D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25806" y="153215"/>
            <a:ext cx="720000" cy="720000"/>
          </a:xfrm>
          <a:prstGeom prst="rect">
            <a:avLst/>
          </a:prstGeom>
        </p:spPr>
      </p:pic>
      <p:pic>
        <p:nvPicPr>
          <p:cNvPr id="12" name="about">
            <a:hlinkClick r:id="" action="ppaction://media"/>
            <a:extLst>
              <a:ext uri="{FF2B5EF4-FFF2-40B4-BE49-F238E27FC236}">
                <a16:creationId xmlns:a16="http://schemas.microsoft.com/office/drawing/2014/main" id="{D5C03E39-57AC-635A-7337-5BD07BA9DD6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681845" y="5358923"/>
            <a:ext cx="487363" cy="487363"/>
          </a:xfrm>
          <a:prstGeom prst="rect">
            <a:avLst/>
          </a:prstGeom>
        </p:spPr>
      </p:pic>
    </p:spTree>
    <p:extLst>
      <p:ext uri="{BB962C8B-B14F-4D97-AF65-F5344CB8AC3E}">
        <p14:creationId xmlns:p14="http://schemas.microsoft.com/office/powerpoint/2010/main" val="3313836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numSld="999">
                <p:cTn id="7" repeatCount="indefinite"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DF1747E-BF35-8E16-9F89-4050251AF7B9}"/>
              </a:ext>
            </a:extLst>
          </p:cNvPr>
          <p:cNvCxnSpPr>
            <a:cxnSpLocks/>
          </p:cNvCxnSpPr>
          <p:nvPr/>
        </p:nvCxnSpPr>
        <p:spPr>
          <a:xfrm>
            <a:off x="246000" y="6381139"/>
            <a:ext cx="11700000" cy="0"/>
          </a:xfrm>
          <a:prstGeom prst="line">
            <a:avLst/>
          </a:prstGeom>
        </p:spPr>
        <p:style>
          <a:lnRef idx="3">
            <a:schemeClr val="accent3"/>
          </a:lnRef>
          <a:fillRef idx="0">
            <a:schemeClr val="accent3"/>
          </a:fillRef>
          <a:effectRef idx="2">
            <a:schemeClr val="accent3"/>
          </a:effectRef>
          <a:fontRef idx="minor">
            <a:schemeClr val="tx1"/>
          </a:fontRef>
        </p:style>
      </p:cxnSp>
      <p:sp>
        <p:nvSpPr>
          <p:cNvPr id="10" name="TextBox 9">
            <a:extLst>
              <a:ext uri="{FF2B5EF4-FFF2-40B4-BE49-F238E27FC236}">
                <a16:creationId xmlns:a16="http://schemas.microsoft.com/office/drawing/2014/main" id="{C7944319-7F4F-59A0-2F66-A15306402534}"/>
              </a:ext>
            </a:extLst>
          </p:cNvPr>
          <p:cNvSpPr txBox="1"/>
          <p:nvPr/>
        </p:nvSpPr>
        <p:spPr>
          <a:xfrm>
            <a:off x="1072937" y="6391758"/>
            <a:ext cx="10312156" cy="253916"/>
          </a:xfrm>
          <a:prstGeom prst="rect">
            <a:avLst/>
          </a:prstGeom>
          <a:noFill/>
        </p:spPr>
        <p:txBody>
          <a:bodyPr wrap="square" rtlCol="0">
            <a:spAutoFit/>
          </a:bodyPr>
          <a:lstStyle/>
          <a:p>
            <a:r>
              <a:rPr lang="en-US" sz="1050" dirty="0">
                <a:solidFill>
                  <a:schemeClr val="tx1">
                    <a:lumMod val="50000"/>
                    <a:lumOff val="50000"/>
                  </a:schemeClr>
                </a:solidFill>
              </a:rPr>
              <a:t>This presentation is part of data analytics internship by code basics and was prepared solely for learning purpose.					Wavecon Telecom</a:t>
            </a:r>
            <a:endParaRPr lang="en-IN" sz="1050" dirty="0">
              <a:solidFill>
                <a:schemeClr val="tx1">
                  <a:lumMod val="50000"/>
                  <a:lumOff val="50000"/>
                </a:schemeClr>
              </a:solidFill>
            </a:endParaRPr>
          </a:p>
        </p:txBody>
      </p:sp>
      <p:cxnSp>
        <p:nvCxnSpPr>
          <p:cNvPr id="3" name="Straight Connector 2">
            <a:extLst>
              <a:ext uri="{FF2B5EF4-FFF2-40B4-BE49-F238E27FC236}">
                <a16:creationId xmlns:a16="http://schemas.microsoft.com/office/drawing/2014/main" id="{BFD9C99C-792F-B3CF-1B30-AFCB10EBA424}"/>
              </a:ext>
            </a:extLst>
          </p:cNvPr>
          <p:cNvCxnSpPr/>
          <p:nvPr/>
        </p:nvCxnSpPr>
        <p:spPr>
          <a:xfrm>
            <a:off x="246000" y="993059"/>
            <a:ext cx="11700000" cy="0"/>
          </a:xfrm>
          <a:prstGeom prst="line">
            <a:avLst/>
          </a:prstGeom>
          <a:ln w="38100">
            <a:solidFill>
              <a:srgbClr val="6727F2"/>
            </a:solidFill>
          </a:ln>
        </p:spPr>
        <p:style>
          <a:lnRef idx="3">
            <a:schemeClr val="accent3"/>
          </a:lnRef>
          <a:fillRef idx="0">
            <a:schemeClr val="accent3"/>
          </a:fillRef>
          <a:effectRef idx="2">
            <a:schemeClr val="accent3"/>
          </a:effectRef>
          <a:fontRef idx="minor">
            <a:schemeClr val="tx1"/>
          </a:fontRef>
        </p:style>
      </p:cxnSp>
      <p:sp>
        <p:nvSpPr>
          <p:cNvPr id="5" name="TextBox 4">
            <a:extLst>
              <a:ext uri="{FF2B5EF4-FFF2-40B4-BE49-F238E27FC236}">
                <a16:creationId xmlns:a16="http://schemas.microsoft.com/office/drawing/2014/main" id="{D44E5A30-D5FA-E212-34BA-61968FA1F355}"/>
              </a:ext>
            </a:extLst>
          </p:cNvPr>
          <p:cNvSpPr txBox="1"/>
          <p:nvPr/>
        </p:nvSpPr>
        <p:spPr>
          <a:xfrm>
            <a:off x="1072937" y="419619"/>
            <a:ext cx="6096000" cy="523220"/>
          </a:xfrm>
          <a:prstGeom prst="rect">
            <a:avLst/>
          </a:prstGeom>
          <a:noFill/>
        </p:spPr>
        <p:txBody>
          <a:bodyPr wrap="square">
            <a:spAutoFit/>
          </a:bodyPr>
          <a:lstStyle/>
          <a:p>
            <a:r>
              <a:rPr lang="en-US" sz="2800" dirty="0">
                <a:solidFill>
                  <a:schemeClr val="tx1">
                    <a:lumMod val="50000"/>
                    <a:lumOff val="50000"/>
                  </a:schemeClr>
                </a:solidFill>
                <a:latin typeface="Segoe UI Semibold" panose="020B0702040204020203" pitchFamily="34" charset="0"/>
                <a:ea typeface="Segoe UI Black" panose="020B0A02040204020203" pitchFamily="34" charset="0"/>
                <a:cs typeface="Segoe UI Semibold" panose="020B0702040204020203" pitchFamily="34" charset="0"/>
              </a:rPr>
              <a:t>About Wavecon Telecom</a:t>
            </a:r>
          </a:p>
        </p:txBody>
      </p:sp>
      <p:sp>
        <p:nvSpPr>
          <p:cNvPr id="7" name="TextBox 6">
            <a:extLst>
              <a:ext uri="{FF2B5EF4-FFF2-40B4-BE49-F238E27FC236}">
                <a16:creationId xmlns:a16="http://schemas.microsoft.com/office/drawing/2014/main" id="{3B98500F-F9BD-0AEE-0FC0-6BF431655347}"/>
              </a:ext>
            </a:extLst>
          </p:cNvPr>
          <p:cNvSpPr txBox="1"/>
          <p:nvPr/>
        </p:nvSpPr>
        <p:spPr>
          <a:xfrm>
            <a:off x="1072937" y="1248701"/>
            <a:ext cx="5426186" cy="4524315"/>
          </a:xfrm>
          <a:prstGeom prst="rect">
            <a:avLst/>
          </a:prstGeom>
          <a:noFill/>
        </p:spPr>
        <p:txBody>
          <a:bodyPr wrap="square" rtlCol="0">
            <a:spAutoFit/>
          </a:bodyPr>
          <a:lstStyle/>
          <a:p>
            <a:pPr algn="l"/>
            <a:r>
              <a:rPr lang="en-US" b="1" dirty="0">
                <a:solidFill>
                  <a:srgbClr val="6727F2"/>
                </a:solidFill>
                <a:highlight>
                  <a:srgbClr val="FFFFFF"/>
                </a:highlight>
                <a:latin typeface="Segoe UI" panose="020B0502040204020203" pitchFamily="34" charset="0"/>
                <a:cs typeface="Segoe UI" panose="020B0502040204020203" pitchFamily="34" charset="0"/>
              </a:rPr>
              <a:t>Wavecon</a:t>
            </a:r>
            <a:r>
              <a:rPr lang="en-US" dirty="0">
                <a:highlight>
                  <a:srgbClr val="FFFFFF"/>
                </a:highlight>
                <a:latin typeface="Segoe UI" panose="020B0502040204020203" pitchFamily="34" charset="0"/>
                <a:cs typeface="Segoe UI" panose="020B0502040204020203" pitchFamily="34" charset="0"/>
              </a:rPr>
              <a:t> is a premier telecom provider in India, renowned for delivering reliable and cutting-edge services. </a:t>
            </a:r>
          </a:p>
          <a:p>
            <a:pPr algn="l"/>
            <a:r>
              <a:rPr lang="en-US" dirty="0">
                <a:highlight>
                  <a:srgbClr val="FFFFFF"/>
                </a:highlight>
                <a:latin typeface="Segoe UI" panose="020B0502040204020203" pitchFamily="34" charset="0"/>
                <a:cs typeface="Segoe UI" panose="020B0502040204020203" pitchFamily="34" charset="0"/>
              </a:rPr>
              <a:t>In May 2022, Wavecon achieved a significant milestone by introducing its latest 5G services, aiming to offer fast and reliable connectivity to customers. This advancement benefits both individuals and businesses by fostering creativity and innovation. Wavecon operates across 15 major cities in India, maintaining a strong and widespread presence and striving to provide uninterrupted connectivity to its users.</a:t>
            </a:r>
          </a:p>
          <a:p>
            <a:pPr algn="l"/>
            <a:endParaRPr lang="en-US" dirty="0">
              <a:highlight>
                <a:srgbClr val="FFFFFF"/>
              </a:highlight>
              <a:latin typeface="Segoe UI" panose="020B0502040204020203" pitchFamily="34" charset="0"/>
              <a:cs typeface="Segoe UI" panose="020B0502040204020203" pitchFamily="34" charset="0"/>
            </a:endParaRPr>
          </a:p>
          <a:p>
            <a:pPr algn="l"/>
            <a:r>
              <a:rPr lang="en-US" dirty="0">
                <a:highlight>
                  <a:srgbClr val="FFFFFF"/>
                </a:highlight>
                <a:latin typeface="Segoe UI" panose="020B0502040204020203" pitchFamily="34" charset="0"/>
                <a:cs typeface="Segoe UI" panose="020B0502040204020203" pitchFamily="34" charset="0"/>
              </a:rPr>
              <a:t>The introduction of 5G services marks a new chapter in Wavecon's history of technological excellence. </a:t>
            </a:r>
          </a:p>
        </p:txBody>
      </p:sp>
      <p:pic>
        <p:nvPicPr>
          <p:cNvPr id="4" name="Picture 3" descr="A white circle with blue text and black text&#10;&#10;Description automatically generated">
            <a:extLst>
              <a:ext uri="{FF2B5EF4-FFF2-40B4-BE49-F238E27FC236}">
                <a16:creationId xmlns:a16="http://schemas.microsoft.com/office/drawing/2014/main" id="{2E1B335C-63B0-9269-A620-A087924975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86000" y="6442343"/>
            <a:ext cx="360000" cy="360000"/>
          </a:xfrm>
          <a:prstGeom prst="rect">
            <a:avLst/>
          </a:prstGeom>
        </p:spPr>
      </p:pic>
      <p:pic>
        <p:nvPicPr>
          <p:cNvPr id="6" name="Picture 5">
            <a:extLst>
              <a:ext uri="{FF2B5EF4-FFF2-40B4-BE49-F238E27FC236}">
                <a16:creationId xmlns:a16="http://schemas.microsoft.com/office/drawing/2014/main" id="{9D4645DA-9588-BAA3-5D25-F80479C1A872}"/>
              </a:ext>
            </a:extLst>
          </p:cNvPr>
          <p:cNvPicPr>
            <a:picLocks noChangeAspect="1"/>
          </p:cNvPicPr>
          <p:nvPr/>
        </p:nvPicPr>
        <p:blipFill>
          <a:blip r:embed="rId5"/>
          <a:stretch>
            <a:fillRect/>
          </a:stretch>
        </p:blipFill>
        <p:spPr>
          <a:xfrm>
            <a:off x="6612396" y="1084984"/>
            <a:ext cx="4901178" cy="5121084"/>
          </a:xfrm>
          <a:prstGeom prst="rect">
            <a:avLst/>
          </a:prstGeom>
        </p:spPr>
      </p:pic>
      <p:pic>
        <p:nvPicPr>
          <p:cNvPr id="12" name="introduction ">
            <a:hlinkClick r:id="" action="ppaction://media"/>
            <a:extLst>
              <a:ext uri="{FF2B5EF4-FFF2-40B4-BE49-F238E27FC236}">
                <a16:creationId xmlns:a16="http://schemas.microsoft.com/office/drawing/2014/main" id="{D26EDFE1-959A-7A36-3B29-C4C28F4FE3F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335923" y="5924378"/>
            <a:ext cx="487363" cy="487363"/>
          </a:xfrm>
          <a:prstGeom prst="rect">
            <a:avLst/>
          </a:prstGeom>
        </p:spPr>
      </p:pic>
    </p:spTree>
    <p:extLst>
      <p:ext uri="{BB962C8B-B14F-4D97-AF65-F5344CB8AC3E}">
        <p14:creationId xmlns:p14="http://schemas.microsoft.com/office/powerpoint/2010/main" val="33694755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964"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DF1747E-BF35-8E16-9F89-4050251AF7B9}"/>
              </a:ext>
            </a:extLst>
          </p:cNvPr>
          <p:cNvCxnSpPr>
            <a:cxnSpLocks/>
          </p:cNvCxnSpPr>
          <p:nvPr/>
        </p:nvCxnSpPr>
        <p:spPr>
          <a:xfrm>
            <a:off x="246000" y="6381139"/>
            <a:ext cx="11700000" cy="0"/>
          </a:xfrm>
          <a:prstGeom prst="line">
            <a:avLst/>
          </a:prstGeom>
        </p:spPr>
        <p:style>
          <a:lnRef idx="3">
            <a:schemeClr val="accent3"/>
          </a:lnRef>
          <a:fillRef idx="0">
            <a:schemeClr val="accent3"/>
          </a:fillRef>
          <a:effectRef idx="2">
            <a:schemeClr val="accent3"/>
          </a:effectRef>
          <a:fontRef idx="minor">
            <a:schemeClr val="tx1"/>
          </a:fontRef>
        </p:style>
      </p:cxnSp>
      <p:cxnSp>
        <p:nvCxnSpPr>
          <p:cNvPr id="3" name="Straight Connector 2">
            <a:extLst>
              <a:ext uri="{FF2B5EF4-FFF2-40B4-BE49-F238E27FC236}">
                <a16:creationId xmlns:a16="http://schemas.microsoft.com/office/drawing/2014/main" id="{BFD9C99C-792F-B3CF-1B30-AFCB10EBA424}"/>
              </a:ext>
            </a:extLst>
          </p:cNvPr>
          <p:cNvCxnSpPr/>
          <p:nvPr/>
        </p:nvCxnSpPr>
        <p:spPr>
          <a:xfrm>
            <a:off x="246000" y="993059"/>
            <a:ext cx="11700000" cy="0"/>
          </a:xfrm>
          <a:prstGeom prst="line">
            <a:avLst/>
          </a:prstGeom>
          <a:ln w="38100">
            <a:solidFill>
              <a:srgbClr val="6727F2"/>
            </a:solidFill>
          </a:ln>
        </p:spPr>
        <p:style>
          <a:lnRef idx="3">
            <a:schemeClr val="accent3"/>
          </a:lnRef>
          <a:fillRef idx="0">
            <a:schemeClr val="accent3"/>
          </a:fillRef>
          <a:effectRef idx="2">
            <a:schemeClr val="accent3"/>
          </a:effectRef>
          <a:fontRef idx="minor">
            <a:schemeClr val="tx1"/>
          </a:fontRef>
        </p:style>
      </p:cxnSp>
      <p:sp>
        <p:nvSpPr>
          <p:cNvPr id="5" name="TextBox 4">
            <a:extLst>
              <a:ext uri="{FF2B5EF4-FFF2-40B4-BE49-F238E27FC236}">
                <a16:creationId xmlns:a16="http://schemas.microsoft.com/office/drawing/2014/main" id="{D44E5A30-D5FA-E212-34BA-61968FA1F355}"/>
              </a:ext>
            </a:extLst>
          </p:cNvPr>
          <p:cNvSpPr txBox="1"/>
          <p:nvPr/>
        </p:nvSpPr>
        <p:spPr>
          <a:xfrm>
            <a:off x="1072937" y="419619"/>
            <a:ext cx="6096000" cy="523220"/>
          </a:xfrm>
          <a:prstGeom prst="rect">
            <a:avLst/>
          </a:prstGeom>
          <a:noFill/>
        </p:spPr>
        <p:txBody>
          <a:bodyPr wrap="square">
            <a:spAutoFit/>
          </a:bodyPr>
          <a:lstStyle/>
          <a:p>
            <a:r>
              <a:rPr lang="en-US" sz="2800" dirty="0">
                <a:solidFill>
                  <a:schemeClr val="tx1">
                    <a:lumMod val="50000"/>
                    <a:lumOff val="50000"/>
                  </a:schemeClr>
                </a:solidFill>
                <a:latin typeface="Segoe UI Semibold" panose="020B0702040204020203" pitchFamily="34" charset="0"/>
                <a:ea typeface="Segoe UI Black" panose="020B0A02040204020203" pitchFamily="34" charset="0"/>
                <a:cs typeface="Segoe UI Semibold" panose="020B0702040204020203" pitchFamily="34" charset="0"/>
              </a:rPr>
              <a:t>Agenda</a:t>
            </a:r>
          </a:p>
        </p:txBody>
      </p:sp>
      <p:sp>
        <p:nvSpPr>
          <p:cNvPr id="7" name="TextBox 6">
            <a:extLst>
              <a:ext uri="{FF2B5EF4-FFF2-40B4-BE49-F238E27FC236}">
                <a16:creationId xmlns:a16="http://schemas.microsoft.com/office/drawing/2014/main" id="{3B98500F-F9BD-0AEE-0FC0-6BF431655347}"/>
              </a:ext>
            </a:extLst>
          </p:cNvPr>
          <p:cNvSpPr txBox="1"/>
          <p:nvPr/>
        </p:nvSpPr>
        <p:spPr>
          <a:xfrm>
            <a:off x="1141763" y="1230173"/>
            <a:ext cx="5426186" cy="4801314"/>
          </a:xfrm>
          <a:prstGeom prst="rect">
            <a:avLst/>
          </a:prstGeom>
          <a:noFill/>
        </p:spPr>
        <p:txBody>
          <a:bodyPr wrap="square" rtlCol="0">
            <a:spAutoFit/>
          </a:bodyPr>
          <a:lstStyle/>
          <a:p>
            <a:pPr algn="l"/>
            <a:r>
              <a:rPr lang="en-US" dirty="0"/>
              <a:t>Following the launch of 5G, there has been a noticeable decline in revenue and active users. As a result, they seek insights into the following objectives:</a:t>
            </a:r>
            <a:br>
              <a:rPr lang="en-US" dirty="0">
                <a:highlight>
                  <a:srgbClr val="FFFFFF"/>
                </a:highlight>
                <a:latin typeface="Segoe UI" panose="020B0502040204020203" pitchFamily="34" charset="0"/>
                <a:cs typeface="Segoe UI" panose="020B0502040204020203" pitchFamily="34" charset="0"/>
              </a:rPr>
            </a:br>
            <a:endParaRPr lang="en-US" b="0" i="0" dirty="0">
              <a:effectLst/>
              <a:highlight>
                <a:srgbClr val="FFFFFF"/>
              </a:highlight>
              <a:latin typeface="Segoe UI" panose="020B0502040204020203" pitchFamily="34" charset="0"/>
              <a:cs typeface="Segoe UI" panose="020B0502040204020203" pitchFamily="34" charset="0"/>
            </a:endParaRPr>
          </a:p>
          <a:p>
            <a:pPr marL="285750" indent="-285750" algn="l">
              <a:buFont typeface="Arial" panose="020B0604020202020204" pitchFamily="34" charset="0"/>
              <a:buChar char="•"/>
            </a:pPr>
            <a:r>
              <a:rPr lang="en-US" dirty="0"/>
              <a:t>What is the impact of the 5G launch on our revenue?</a:t>
            </a:r>
          </a:p>
          <a:p>
            <a:pPr marL="285750" indent="-285750" algn="l">
              <a:buFont typeface="Arial" panose="020B0604020202020204" pitchFamily="34" charset="0"/>
              <a:buChar char="•"/>
            </a:pPr>
            <a:endParaRPr lang="en-US" dirty="0"/>
          </a:p>
          <a:p>
            <a:pPr marL="285750" indent="-285750" algn="l">
              <a:buFont typeface="Arial" panose="020B0604020202020204" pitchFamily="34" charset="0"/>
              <a:buChar char="•"/>
            </a:pPr>
            <a:r>
              <a:rPr lang="en-US" dirty="0"/>
              <a:t>Which KPI is underperforming after the 5G launch?</a:t>
            </a:r>
          </a:p>
          <a:p>
            <a:pPr algn="l"/>
            <a:endParaRPr lang="en-US" dirty="0"/>
          </a:p>
          <a:p>
            <a:pPr marL="285750" indent="-285750" algn="l">
              <a:buFont typeface="Arial" panose="020B0604020202020204" pitchFamily="34" charset="0"/>
              <a:buChar char="•"/>
            </a:pPr>
            <a:r>
              <a:rPr lang="en-US" dirty="0"/>
              <a:t>After the 5G launch, which plans are performing well in terms of revenue? Which plans are not performing well?</a:t>
            </a:r>
          </a:p>
          <a:p>
            <a:pPr algn="l"/>
            <a:endParaRPr lang="en-US" dirty="0"/>
          </a:p>
          <a:p>
            <a:pPr marL="285750" indent="-285750" algn="l">
              <a:buFont typeface="Arial" panose="020B0604020202020204" pitchFamily="34" charset="0"/>
              <a:buChar char="•"/>
            </a:pPr>
            <a:r>
              <a:rPr lang="en-US" dirty="0"/>
              <a:t>Is there any plan affected largely by the 5G launch? Should we continue or discontinue that plan?</a:t>
            </a:r>
          </a:p>
          <a:p>
            <a:pPr algn="l"/>
            <a:endParaRPr lang="en-US" dirty="0"/>
          </a:p>
          <a:p>
            <a:pPr marL="285750" indent="-285750" algn="l">
              <a:buFont typeface="Arial" panose="020B0604020202020204" pitchFamily="34" charset="0"/>
              <a:buChar char="•"/>
            </a:pPr>
            <a:r>
              <a:rPr lang="en-US" dirty="0"/>
              <a:t>Is there any plan that is discontinued after the 5G launch? What is the reason for it?</a:t>
            </a:r>
          </a:p>
        </p:txBody>
      </p:sp>
      <p:pic>
        <p:nvPicPr>
          <p:cNvPr id="14" name="Picture 13" descr="A white circle with blue text and black text&#10;&#10;Description automatically generated">
            <a:extLst>
              <a:ext uri="{FF2B5EF4-FFF2-40B4-BE49-F238E27FC236}">
                <a16:creationId xmlns:a16="http://schemas.microsoft.com/office/drawing/2014/main" id="{E4F7B658-09DB-F263-BA5A-C87A3D2BC1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86000" y="6442343"/>
            <a:ext cx="360000" cy="360000"/>
          </a:xfrm>
          <a:prstGeom prst="rect">
            <a:avLst/>
          </a:prstGeom>
        </p:spPr>
      </p:pic>
      <p:sp>
        <p:nvSpPr>
          <p:cNvPr id="15" name="TextBox 14">
            <a:extLst>
              <a:ext uri="{FF2B5EF4-FFF2-40B4-BE49-F238E27FC236}">
                <a16:creationId xmlns:a16="http://schemas.microsoft.com/office/drawing/2014/main" id="{CF0D0FA4-4680-2511-6C9C-A2A6F47E5B89}"/>
              </a:ext>
            </a:extLst>
          </p:cNvPr>
          <p:cNvSpPr txBox="1"/>
          <p:nvPr/>
        </p:nvSpPr>
        <p:spPr>
          <a:xfrm>
            <a:off x="1072937" y="6391758"/>
            <a:ext cx="10312156" cy="253916"/>
          </a:xfrm>
          <a:prstGeom prst="rect">
            <a:avLst/>
          </a:prstGeom>
          <a:noFill/>
        </p:spPr>
        <p:txBody>
          <a:bodyPr wrap="square" rtlCol="0">
            <a:spAutoFit/>
          </a:bodyPr>
          <a:lstStyle/>
          <a:p>
            <a:r>
              <a:rPr lang="en-US" sz="1050" dirty="0">
                <a:solidFill>
                  <a:schemeClr val="tx1">
                    <a:lumMod val="50000"/>
                    <a:lumOff val="50000"/>
                  </a:schemeClr>
                </a:solidFill>
              </a:rPr>
              <a:t>This presentation is part of data analytics internship by code basics and was prepared solely for learning purpose.					Wavecon Telecom</a:t>
            </a:r>
            <a:endParaRPr lang="en-IN" sz="1050" dirty="0">
              <a:solidFill>
                <a:schemeClr val="tx1">
                  <a:lumMod val="50000"/>
                  <a:lumOff val="50000"/>
                </a:schemeClr>
              </a:solidFill>
            </a:endParaRPr>
          </a:p>
        </p:txBody>
      </p:sp>
      <p:pic>
        <p:nvPicPr>
          <p:cNvPr id="4" name="Picture 3">
            <a:extLst>
              <a:ext uri="{FF2B5EF4-FFF2-40B4-BE49-F238E27FC236}">
                <a16:creationId xmlns:a16="http://schemas.microsoft.com/office/drawing/2014/main" id="{299332C4-4B56-BBD8-0EB7-CD5558E94217}"/>
              </a:ext>
            </a:extLst>
          </p:cNvPr>
          <p:cNvPicPr>
            <a:picLocks noChangeAspect="1"/>
          </p:cNvPicPr>
          <p:nvPr/>
        </p:nvPicPr>
        <p:blipFill>
          <a:blip r:embed="rId5"/>
          <a:stretch>
            <a:fillRect/>
          </a:stretch>
        </p:blipFill>
        <p:spPr>
          <a:xfrm>
            <a:off x="7137931" y="1342711"/>
            <a:ext cx="4808069" cy="4801303"/>
          </a:xfrm>
          <a:prstGeom prst="rect">
            <a:avLst/>
          </a:prstGeom>
        </p:spPr>
      </p:pic>
      <p:pic>
        <p:nvPicPr>
          <p:cNvPr id="2" name="agenda ">
            <a:hlinkClick r:id="" action="ppaction://media"/>
            <a:extLst>
              <a:ext uri="{FF2B5EF4-FFF2-40B4-BE49-F238E27FC236}">
                <a16:creationId xmlns:a16="http://schemas.microsoft.com/office/drawing/2014/main" id="{993B68B3-7762-66AA-5917-4BDC54652C7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852318" y="5718950"/>
            <a:ext cx="487363" cy="487363"/>
          </a:xfrm>
          <a:prstGeom prst="rect">
            <a:avLst/>
          </a:prstGeom>
        </p:spPr>
      </p:pic>
    </p:spTree>
    <p:extLst>
      <p:ext uri="{BB962C8B-B14F-4D97-AF65-F5344CB8AC3E}">
        <p14:creationId xmlns:p14="http://schemas.microsoft.com/office/powerpoint/2010/main" val="2429660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41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DF1747E-BF35-8E16-9F89-4050251AF7B9}"/>
              </a:ext>
            </a:extLst>
          </p:cNvPr>
          <p:cNvCxnSpPr>
            <a:cxnSpLocks/>
          </p:cNvCxnSpPr>
          <p:nvPr/>
        </p:nvCxnSpPr>
        <p:spPr>
          <a:xfrm>
            <a:off x="246000" y="6381139"/>
            <a:ext cx="11700000" cy="0"/>
          </a:xfrm>
          <a:prstGeom prst="line">
            <a:avLst/>
          </a:prstGeom>
        </p:spPr>
        <p:style>
          <a:lnRef idx="3">
            <a:schemeClr val="accent3"/>
          </a:lnRef>
          <a:fillRef idx="0">
            <a:schemeClr val="accent3"/>
          </a:fillRef>
          <a:effectRef idx="2">
            <a:schemeClr val="accent3"/>
          </a:effectRef>
          <a:fontRef idx="minor">
            <a:schemeClr val="tx1"/>
          </a:fontRef>
        </p:style>
      </p:cxnSp>
      <p:cxnSp>
        <p:nvCxnSpPr>
          <p:cNvPr id="3" name="Straight Connector 2">
            <a:extLst>
              <a:ext uri="{FF2B5EF4-FFF2-40B4-BE49-F238E27FC236}">
                <a16:creationId xmlns:a16="http://schemas.microsoft.com/office/drawing/2014/main" id="{BFD9C99C-792F-B3CF-1B30-AFCB10EBA424}"/>
              </a:ext>
            </a:extLst>
          </p:cNvPr>
          <p:cNvCxnSpPr/>
          <p:nvPr/>
        </p:nvCxnSpPr>
        <p:spPr>
          <a:xfrm>
            <a:off x="246000" y="993059"/>
            <a:ext cx="11700000" cy="0"/>
          </a:xfrm>
          <a:prstGeom prst="line">
            <a:avLst/>
          </a:prstGeom>
          <a:ln w="38100">
            <a:solidFill>
              <a:srgbClr val="6727F2"/>
            </a:solidFill>
          </a:ln>
        </p:spPr>
        <p:style>
          <a:lnRef idx="3">
            <a:schemeClr val="accent3"/>
          </a:lnRef>
          <a:fillRef idx="0">
            <a:schemeClr val="accent3"/>
          </a:fillRef>
          <a:effectRef idx="2">
            <a:schemeClr val="accent3"/>
          </a:effectRef>
          <a:fontRef idx="minor">
            <a:schemeClr val="tx1"/>
          </a:fontRef>
        </p:style>
      </p:cxnSp>
      <p:sp>
        <p:nvSpPr>
          <p:cNvPr id="5" name="TextBox 4">
            <a:extLst>
              <a:ext uri="{FF2B5EF4-FFF2-40B4-BE49-F238E27FC236}">
                <a16:creationId xmlns:a16="http://schemas.microsoft.com/office/drawing/2014/main" id="{D44E5A30-D5FA-E212-34BA-61968FA1F355}"/>
              </a:ext>
            </a:extLst>
          </p:cNvPr>
          <p:cNvSpPr txBox="1"/>
          <p:nvPr/>
        </p:nvSpPr>
        <p:spPr>
          <a:xfrm>
            <a:off x="807466" y="266043"/>
            <a:ext cx="8936302" cy="523220"/>
          </a:xfrm>
          <a:prstGeom prst="rect">
            <a:avLst/>
          </a:prstGeom>
          <a:noFill/>
        </p:spPr>
        <p:txBody>
          <a:bodyPr wrap="square">
            <a:spAutoFit/>
          </a:bodyPr>
          <a:lstStyle/>
          <a:p>
            <a:r>
              <a:rPr lang="en-US" sz="2800" dirty="0">
                <a:highlight>
                  <a:srgbClr val="FFFFFF"/>
                </a:highlight>
                <a:latin typeface="Segoe UI Semibold" panose="020B0702040204020203" pitchFamily="34" charset="0"/>
                <a:cs typeface="Segoe UI Semibold" panose="020B0702040204020203" pitchFamily="34" charset="0"/>
              </a:rPr>
              <a:t>What is the impact of the 5G launch on our </a:t>
            </a:r>
            <a:r>
              <a:rPr lang="en-US" sz="2800" i="0" dirty="0">
                <a:effectLst/>
                <a:highlight>
                  <a:srgbClr val="FFFFFF"/>
                </a:highlight>
                <a:latin typeface="Segoe UI Semibold" panose="020B0702040204020203" pitchFamily="34" charset="0"/>
                <a:cs typeface="Segoe UI Semibold" panose="020B0702040204020203" pitchFamily="34" charset="0"/>
              </a:rPr>
              <a:t>revenue?</a:t>
            </a:r>
          </a:p>
        </p:txBody>
      </p:sp>
      <p:pic>
        <p:nvPicPr>
          <p:cNvPr id="15" name="Picture 14">
            <a:extLst>
              <a:ext uri="{FF2B5EF4-FFF2-40B4-BE49-F238E27FC236}">
                <a16:creationId xmlns:a16="http://schemas.microsoft.com/office/drawing/2014/main" id="{106597D5-0E5F-279D-08C8-1B0B51EAC030}"/>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731827" y="1357648"/>
            <a:ext cx="7235321" cy="890605"/>
          </a:xfrm>
          <a:prstGeom prst="rect">
            <a:avLst/>
          </a:prstGeom>
        </p:spPr>
      </p:pic>
      <p:graphicFrame>
        <p:nvGraphicFramePr>
          <p:cNvPr id="11" name="Chart 10">
            <a:extLst>
              <a:ext uri="{FF2B5EF4-FFF2-40B4-BE49-F238E27FC236}">
                <a16:creationId xmlns:a16="http://schemas.microsoft.com/office/drawing/2014/main" id="{ED2F72E0-9D52-E895-81E6-83B5B0E3A084}"/>
              </a:ext>
            </a:extLst>
          </p:cNvPr>
          <p:cNvGraphicFramePr>
            <a:graphicFrameLocks/>
          </p:cNvGraphicFramePr>
          <p:nvPr>
            <p:extLst>
              <p:ext uri="{D42A27DB-BD31-4B8C-83A1-F6EECF244321}">
                <p14:modId xmlns:p14="http://schemas.microsoft.com/office/powerpoint/2010/main" val="1017252999"/>
              </p:ext>
            </p:extLst>
          </p:nvPr>
        </p:nvGraphicFramePr>
        <p:xfrm>
          <a:off x="705679" y="2210818"/>
          <a:ext cx="5587796" cy="3767183"/>
        </p:xfrm>
        <a:graphic>
          <a:graphicData uri="http://schemas.openxmlformats.org/drawingml/2006/chart">
            <c:chart xmlns:c="http://schemas.openxmlformats.org/drawingml/2006/chart" xmlns:r="http://schemas.openxmlformats.org/officeDocument/2006/relationships" r:id="rId5"/>
          </a:graphicData>
        </a:graphic>
      </p:graphicFrame>
      <p:sp>
        <p:nvSpPr>
          <p:cNvPr id="9" name="TextBox 8">
            <a:extLst>
              <a:ext uri="{FF2B5EF4-FFF2-40B4-BE49-F238E27FC236}">
                <a16:creationId xmlns:a16="http://schemas.microsoft.com/office/drawing/2014/main" id="{6D17FE64-947D-9F92-5EE4-4D294D1560C0}"/>
              </a:ext>
            </a:extLst>
          </p:cNvPr>
          <p:cNvSpPr txBox="1"/>
          <p:nvPr/>
        </p:nvSpPr>
        <p:spPr>
          <a:xfrm>
            <a:off x="8700380" y="2756969"/>
            <a:ext cx="3240000" cy="2970044"/>
          </a:xfrm>
          <a:prstGeom prst="rect">
            <a:avLst/>
          </a:prstGeom>
          <a:noFill/>
        </p:spPr>
        <p:txBody>
          <a:bodyPr wrap="square" rtlCol="0">
            <a:spAutoFit/>
          </a:bodyPr>
          <a:lstStyle/>
          <a:p>
            <a:pPr marL="342900" indent="-342900">
              <a:buFont typeface="Arial" panose="020B0604020202020204" pitchFamily="34" charset="0"/>
              <a:buChar char="•"/>
            </a:pPr>
            <a:r>
              <a:rPr lang="en-US" sz="1700" b="1" dirty="0">
                <a:latin typeface="Segoe UI" panose="020B0502040204020203" pitchFamily="34" charset="0"/>
                <a:cs typeface="Segoe UI" panose="020B0502040204020203" pitchFamily="34" charset="0"/>
              </a:rPr>
              <a:t>Mumbai</a:t>
            </a:r>
            <a:r>
              <a:rPr lang="en-US" sz="1700" dirty="0">
                <a:latin typeface="Segoe UI" panose="020B0502040204020203" pitchFamily="34" charset="0"/>
                <a:cs typeface="Segoe UI" panose="020B0502040204020203" pitchFamily="34" charset="0"/>
              </a:rPr>
              <a:t> generates the highest revenue while </a:t>
            </a:r>
            <a:r>
              <a:rPr lang="en-US" sz="1700" b="1" dirty="0">
                <a:latin typeface="Segoe UI" panose="020B0502040204020203" pitchFamily="34" charset="0"/>
                <a:cs typeface="Segoe UI" panose="020B0502040204020203" pitchFamily="34" charset="0"/>
              </a:rPr>
              <a:t>Raipur</a:t>
            </a:r>
            <a:r>
              <a:rPr lang="en-US" sz="1700" dirty="0">
                <a:latin typeface="Segoe UI" panose="020B0502040204020203" pitchFamily="34" charset="0"/>
                <a:cs typeface="Segoe UI" panose="020B0502040204020203" pitchFamily="34" charset="0"/>
              </a:rPr>
              <a:t> generates the least.</a:t>
            </a:r>
          </a:p>
          <a:p>
            <a:pPr marL="342900" indent="-342900">
              <a:buFont typeface="Arial" panose="020B0604020202020204" pitchFamily="34" charset="0"/>
              <a:buChar char="•"/>
            </a:pPr>
            <a:r>
              <a:rPr lang="en-US" sz="1700" dirty="0">
                <a:latin typeface="Segoe UI" panose="020B0502040204020203" pitchFamily="34" charset="0"/>
                <a:cs typeface="Segoe UI" panose="020B0502040204020203" pitchFamily="34" charset="0"/>
              </a:rPr>
              <a:t>Revenue dropped </a:t>
            </a:r>
            <a:r>
              <a:rPr lang="en-US" sz="1700" b="1" dirty="0">
                <a:latin typeface="Segoe UI" panose="020B0502040204020203" pitchFamily="34" charset="0"/>
                <a:cs typeface="Segoe UI" panose="020B0502040204020203" pitchFamily="34" charset="0"/>
              </a:rPr>
              <a:t>by 0.5%</a:t>
            </a:r>
          </a:p>
          <a:p>
            <a:pPr marL="342900" indent="-342900">
              <a:buFont typeface="Arial" panose="020B0604020202020204" pitchFamily="34" charset="0"/>
              <a:buChar char="•"/>
            </a:pPr>
            <a:r>
              <a:rPr lang="en-US" sz="1700" dirty="0">
                <a:latin typeface="Segoe UI" panose="020B0502040204020203" pitchFamily="34" charset="0"/>
                <a:cs typeface="Segoe UI" panose="020B0502040204020203" pitchFamily="34" charset="0"/>
              </a:rPr>
              <a:t>Cities like </a:t>
            </a:r>
            <a:r>
              <a:rPr lang="en-US" sz="1700" b="1" dirty="0">
                <a:latin typeface="Segoe UI" panose="020B0502040204020203" pitchFamily="34" charset="0"/>
                <a:cs typeface="Segoe UI" panose="020B0502040204020203" pitchFamily="34" charset="0"/>
              </a:rPr>
              <a:t>Mumbai, Bangalore, Pune, Lucknow, Jaipur </a:t>
            </a:r>
            <a:r>
              <a:rPr lang="en-US" sz="1700" dirty="0">
                <a:latin typeface="Segoe UI" panose="020B0502040204020203" pitchFamily="34" charset="0"/>
                <a:cs typeface="Segoe UI" panose="020B0502040204020203" pitchFamily="34" charset="0"/>
              </a:rPr>
              <a:t>etc. have shown an increase in revenue.</a:t>
            </a:r>
          </a:p>
          <a:p>
            <a:pPr marL="342900" indent="-342900">
              <a:buFont typeface="Arial" panose="020B0604020202020204" pitchFamily="34" charset="0"/>
              <a:buChar char="•"/>
            </a:pPr>
            <a:r>
              <a:rPr lang="en-US" sz="1700" dirty="0">
                <a:latin typeface="Segoe UI" panose="020B0502040204020203" pitchFamily="34" charset="0"/>
                <a:cs typeface="Segoe UI" panose="020B0502040204020203" pitchFamily="34" charset="0"/>
              </a:rPr>
              <a:t>Monthly Average Revenue = </a:t>
            </a:r>
            <a:r>
              <a:rPr lang="en-US" sz="1700" b="1" dirty="0">
                <a:latin typeface="Segoe UI" panose="020B0502040204020203" pitchFamily="34" charset="0"/>
                <a:cs typeface="Segoe UI" panose="020B0502040204020203" pitchFamily="34" charset="0"/>
              </a:rPr>
              <a:t>4Bn</a:t>
            </a:r>
          </a:p>
        </p:txBody>
      </p:sp>
      <p:sp>
        <p:nvSpPr>
          <p:cNvPr id="2" name="TextBox 1">
            <a:extLst>
              <a:ext uri="{FF2B5EF4-FFF2-40B4-BE49-F238E27FC236}">
                <a16:creationId xmlns:a16="http://schemas.microsoft.com/office/drawing/2014/main" id="{9343B7EA-F471-5729-7D1D-E891A81E9E3C}"/>
              </a:ext>
            </a:extLst>
          </p:cNvPr>
          <p:cNvSpPr txBox="1"/>
          <p:nvPr/>
        </p:nvSpPr>
        <p:spPr>
          <a:xfrm>
            <a:off x="9233916" y="2210819"/>
            <a:ext cx="2172929" cy="400110"/>
          </a:xfrm>
          <a:prstGeom prst="rect">
            <a:avLst/>
          </a:prstGeom>
          <a:noFill/>
        </p:spPr>
        <p:txBody>
          <a:bodyPr wrap="square" rtlCol="0">
            <a:spAutoFit/>
          </a:bodyPr>
          <a:lstStyle/>
          <a:p>
            <a:r>
              <a:rPr lang="en-US" sz="2000" dirty="0">
                <a:latin typeface="Segoe UI Semibold" panose="020B0702040204020203" pitchFamily="34" charset="0"/>
                <a:cs typeface="Segoe UI Semibold" panose="020B0702040204020203" pitchFamily="34" charset="0"/>
              </a:rPr>
              <a:t>KEY HIGHLIGHTS</a:t>
            </a:r>
          </a:p>
        </p:txBody>
      </p:sp>
      <p:cxnSp>
        <p:nvCxnSpPr>
          <p:cNvPr id="7" name="Straight Connector 6">
            <a:extLst>
              <a:ext uri="{FF2B5EF4-FFF2-40B4-BE49-F238E27FC236}">
                <a16:creationId xmlns:a16="http://schemas.microsoft.com/office/drawing/2014/main" id="{E52E4098-4B31-B439-9887-DD4FFBB53AC2}"/>
              </a:ext>
            </a:extLst>
          </p:cNvPr>
          <p:cNvCxnSpPr/>
          <p:nvPr/>
        </p:nvCxnSpPr>
        <p:spPr>
          <a:xfrm>
            <a:off x="8700381" y="2603064"/>
            <a:ext cx="3240000" cy="0"/>
          </a:xfrm>
          <a:prstGeom prst="line">
            <a:avLst/>
          </a:prstGeom>
        </p:spPr>
        <p:style>
          <a:lnRef idx="2">
            <a:schemeClr val="dk1"/>
          </a:lnRef>
          <a:fillRef idx="0">
            <a:schemeClr val="dk1"/>
          </a:fillRef>
          <a:effectRef idx="1">
            <a:schemeClr val="dk1"/>
          </a:effectRef>
          <a:fontRef idx="minor">
            <a:schemeClr val="tx1"/>
          </a:fontRef>
        </p:style>
      </p:cxnSp>
      <p:graphicFrame>
        <p:nvGraphicFramePr>
          <p:cNvPr id="4" name="Chart 3">
            <a:extLst>
              <a:ext uri="{FF2B5EF4-FFF2-40B4-BE49-F238E27FC236}">
                <a16:creationId xmlns:a16="http://schemas.microsoft.com/office/drawing/2014/main" id="{9CED2A2F-BF0B-B80F-3036-66DA707C06D7}"/>
              </a:ext>
            </a:extLst>
          </p:cNvPr>
          <p:cNvGraphicFramePr>
            <a:graphicFrameLocks/>
          </p:cNvGraphicFramePr>
          <p:nvPr>
            <p:extLst>
              <p:ext uri="{D42A27DB-BD31-4B8C-83A1-F6EECF244321}">
                <p14:modId xmlns:p14="http://schemas.microsoft.com/office/powerpoint/2010/main" val="999516898"/>
              </p:ext>
            </p:extLst>
          </p:nvPr>
        </p:nvGraphicFramePr>
        <p:xfrm>
          <a:off x="4097854" y="2206089"/>
          <a:ext cx="4572000" cy="27432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Chart 5">
            <a:extLst>
              <a:ext uri="{FF2B5EF4-FFF2-40B4-BE49-F238E27FC236}">
                <a16:creationId xmlns:a16="http://schemas.microsoft.com/office/drawing/2014/main" id="{9CED2A2F-BF0B-B80F-3036-66DA707C06D7}"/>
              </a:ext>
            </a:extLst>
          </p:cNvPr>
          <p:cNvGraphicFramePr>
            <a:graphicFrameLocks/>
          </p:cNvGraphicFramePr>
          <p:nvPr>
            <p:extLst>
              <p:ext uri="{D42A27DB-BD31-4B8C-83A1-F6EECF244321}">
                <p14:modId xmlns:p14="http://schemas.microsoft.com/office/powerpoint/2010/main" val="1496556938"/>
              </p:ext>
            </p:extLst>
          </p:nvPr>
        </p:nvGraphicFramePr>
        <p:xfrm>
          <a:off x="5752937" y="3885090"/>
          <a:ext cx="4347668" cy="2531536"/>
        </p:xfrm>
        <a:graphic>
          <a:graphicData uri="http://schemas.openxmlformats.org/drawingml/2006/chart">
            <c:chart xmlns:c="http://schemas.openxmlformats.org/drawingml/2006/chart" xmlns:r="http://schemas.openxmlformats.org/officeDocument/2006/relationships" r:id="rId7"/>
          </a:graphicData>
        </a:graphic>
      </p:graphicFrame>
      <p:pic>
        <p:nvPicPr>
          <p:cNvPr id="13" name="Picture 12" descr="A white circle with blue text and black text&#10;&#10;Description automatically generated">
            <a:extLst>
              <a:ext uri="{FF2B5EF4-FFF2-40B4-BE49-F238E27FC236}">
                <a16:creationId xmlns:a16="http://schemas.microsoft.com/office/drawing/2014/main" id="{6D97F7D1-3987-3A96-ED8B-A39105108A3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586000" y="6442343"/>
            <a:ext cx="360000" cy="360000"/>
          </a:xfrm>
          <a:prstGeom prst="rect">
            <a:avLst/>
          </a:prstGeom>
        </p:spPr>
      </p:pic>
      <p:sp>
        <p:nvSpPr>
          <p:cNvPr id="14" name="TextBox 13">
            <a:extLst>
              <a:ext uri="{FF2B5EF4-FFF2-40B4-BE49-F238E27FC236}">
                <a16:creationId xmlns:a16="http://schemas.microsoft.com/office/drawing/2014/main" id="{E2AF42F3-799F-057E-8DD1-493EBCDA183F}"/>
              </a:ext>
            </a:extLst>
          </p:cNvPr>
          <p:cNvSpPr txBox="1"/>
          <p:nvPr/>
        </p:nvSpPr>
        <p:spPr>
          <a:xfrm>
            <a:off x="1072937" y="6391758"/>
            <a:ext cx="10312156" cy="253916"/>
          </a:xfrm>
          <a:prstGeom prst="rect">
            <a:avLst/>
          </a:prstGeom>
          <a:noFill/>
        </p:spPr>
        <p:txBody>
          <a:bodyPr wrap="square" rtlCol="0">
            <a:spAutoFit/>
          </a:bodyPr>
          <a:lstStyle/>
          <a:p>
            <a:r>
              <a:rPr lang="en-US" sz="1050" dirty="0">
                <a:solidFill>
                  <a:schemeClr val="tx1">
                    <a:lumMod val="50000"/>
                    <a:lumOff val="50000"/>
                  </a:schemeClr>
                </a:solidFill>
              </a:rPr>
              <a:t>This presentation is part of data analytics internship by code basics and was prepared solely for learning purpose.					Wavecon Telecom</a:t>
            </a:r>
            <a:endParaRPr lang="en-IN" sz="1050" dirty="0">
              <a:solidFill>
                <a:schemeClr val="tx1">
                  <a:lumMod val="50000"/>
                  <a:lumOff val="50000"/>
                </a:schemeClr>
              </a:solidFill>
            </a:endParaRPr>
          </a:p>
        </p:txBody>
      </p:sp>
      <p:sp>
        <p:nvSpPr>
          <p:cNvPr id="10" name="TextBox 9">
            <a:extLst>
              <a:ext uri="{FF2B5EF4-FFF2-40B4-BE49-F238E27FC236}">
                <a16:creationId xmlns:a16="http://schemas.microsoft.com/office/drawing/2014/main" id="{4D5F0B28-4070-B02C-B518-8B0ED4EE390C}"/>
              </a:ext>
            </a:extLst>
          </p:cNvPr>
          <p:cNvSpPr txBox="1"/>
          <p:nvPr/>
        </p:nvSpPr>
        <p:spPr>
          <a:xfrm>
            <a:off x="160101" y="6099561"/>
            <a:ext cx="6915559" cy="276999"/>
          </a:xfrm>
          <a:prstGeom prst="rect">
            <a:avLst/>
          </a:prstGeom>
          <a:noFill/>
        </p:spPr>
        <p:txBody>
          <a:bodyPr wrap="square" rtlCol="0">
            <a:spAutoFit/>
          </a:bodyPr>
          <a:lstStyle/>
          <a:p>
            <a:r>
              <a:rPr lang="en-US" sz="1200" dirty="0"/>
              <a:t>MA – Monthly Average || ARPU – Average Revenue Per Users|| TAU – Total Active Users</a:t>
            </a:r>
          </a:p>
        </p:txBody>
      </p:sp>
      <p:sp>
        <p:nvSpPr>
          <p:cNvPr id="12" name="TextBox 11">
            <a:extLst>
              <a:ext uri="{FF2B5EF4-FFF2-40B4-BE49-F238E27FC236}">
                <a16:creationId xmlns:a16="http://schemas.microsoft.com/office/drawing/2014/main" id="{4EF76ADE-9C7E-1532-C4EE-1740F69A2D03}"/>
              </a:ext>
            </a:extLst>
          </p:cNvPr>
          <p:cNvSpPr txBox="1"/>
          <p:nvPr/>
        </p:nvSpPr>
        <p:spPr>
          <a:xfrm>
            <a:off x="1988566" y="1161036"/>
            <a:ext cx="1023113" cy="307777"/>
          </a:xfrm>
          <a:prstGeom prst="rect">
            <a:avLst/>
          </a:prstGeom>
          <a:noFill/>
        </p:spPr>
        <p:txBody>
          <a:bodyPr wrap="square" rtlCol="0">
            <a:spAutoFit/>
          </a:bodyPr>
          <a:lstStyle/>
          <a:p>
            <a:pPr algn="ctr"/>
            <a:r>
              <a:rPr lang="en-US" sz="1400" b="1" dirty="0"/>
              <a:t>Revenue</a:t>
            </a:r>
          </a:p>
        </p:txBody>
      </p:sp>
      <p:sp>
        <p:nvSpPr>
          <p:cNvPr id="16" name="TextBox 15">
            <a:extLst>
              <a:ext uri="{FF2B5EF4-FFF2-40B4-BE49-F238E27FC236}">
                <a16:creationId xmlns:a16="http://schemas.microsoft.com/office/drawing/2014/main" id="{AF279A49-9D5C-103A-4CBE-58ACD9B2889E}"/>
              </a:ext>
            </a:extLst>
          </p:cNvPr>
          <p:cNvSpPr txBox="1"/>
          <p:nvPr/>
        </p:nvSpPr>
        <p:spPr>
          <a:xfrm>
            <a:off x="3853012" y="1146834"/>
            <a:ext cx="1023113" cy="307777"/>
          </a:xfrm>
          <a:prstGeom prst="rect">
            <a:avLst/>
          </a:prstGeom>
          <a:noFill/>
        </p:spPr>
        <p:txBody>
          <a:bodyPr wrap="square" rtlCol="0">
            <a:spAutoFit/>
          </a:bodyPr>
          <a:lstStyle/>
          <a:p>
            <a:pPr algn="ctr"/>
            <a:r>
              <a:rPr lang="en-US" sz="1400" b="1" dirty="0"/>
              <a:t>ARPU</a:t>
            </a:r>
          </a:p>
        </p:txBody>
      </p:sp>
      <p:sp>
        <p:nvSpPr>
          <p:cNvPr id="17" name="TextBox 16">
            <a:extLst>
              <a:ext uri="{FF2B5EF4-FFF2-40B4-BE49-F238E27FC236}">
                <a16:creationId xmlns:a16="http://schemas.microsoft.com/office/drawing/2014/main" id="{C1573C76-D8CD-A3A3-C312-66EC416C9CC5}"/>
              </a:ext>
            </a:extLst>
          </p:cNvPr>
          <p:cNvSpPr txBox="1"/>
          <p:nvPr/>
        </p:nvSpPr>
        <p:spPr>
          <a:xfrm>
            <a:off x="5717458" y="1155751"/>
            <a:ext cx="1023113" cy="307777"/>
          </a:xfrm>
          <a:prstGeom prst="rect">
            <a:avLst/>
          </a:prstGeom>
          <a:noFill/>
        </p:spPr>
        <p:txBody>
          <a:bodyPr wrap="square" rtlCol="0">
            <a:spAutoFit/>
          </a:bodyPr>
          <a:lstStyle/>
          <a:p>
            <a:pPr algn="ctr"/>
            <a:r>
              <a:rPr lang="en-US" sz="1400" b="1" dirty="0"/>
              <a:t>TAU</a:t>
            </a:r>
          </a:p>
        </p:txBody>
      </p:sp>
      <p:sp>
        <p:nvSpPr>
          <p:cNvPr id="18" name="TextBox 17">
            <a:extLst>
              <a:ext uri="{FF2B5EF4-FFF2-40B4-BE49-F238E27FC236}">
                <a16:creationId xmlns:a16="http://schemas.microsoft.com/office/drawing/2014/main" id="{50709033-340F-68E4-BFEF-DADBD47245FA}"/>
              </a:ext>
            </a:extLst>
          </p:cNvPr>
          <p:cNvSpPr txBox="1"/>
          <p:nvPr/>
        </p:nvSpPr>
        <p:spPr>
          <a:xfrm>
            <a:off x="7581904" y="1142556"/>
            <a:ext cx="1023113" cy="307777"/>
          </a:xfrm>
          <a:prstGeom prst="rect">
            <a:avLst/>
          </a:prstGeom>
          <a:noFill/>
        </p:spPr>
        <p:txBody>
          <a:bodyPr wrap="square" rtlCol="0">
            <a:spAutoFit/>
          </a:bodyPr>
          <a:lstStyle/>
          <a:p>
            <a:pPr algn="ctr"/>
            <a:r>
              <a:rPr lang="en-US" sz="1400" b="1" dirty="0"/>
              <a:t>Chg %</a:t>
            </a:r>
          </a:p>
        </p:txBody>
      </p:sp>
      <p:pic>
        <p:nvPicPr>
          <p:cNvPr id="19" name="q1">
            <a:hlinkClick r:id="" action="ppaction://media"/>
            <a:extLst>
              <a:ext uri="{FF2B5EF4-FFF2-40B4-BE49-F238E27FC236}">
                <a16:creationId xmlns:a16="http://schemas.microsoft.com/office/drawing/2014/main" id="{919CC84A-2D2B-D108-617C-C880ECB28325}"/>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0011804" y="5734319"/>
            <a:ext cx="487363" cy="487363"/>
          </a:xfrm>
          <a:prstGeom prst="rect">
            <a:avLst/>
          </a:prstGeom>
        </p:spPr>
      </p:pic>
    </p:spTree>
    <p:extLst>
      <p:ext uri="{BB962C8B-B14F-4D97-AF65-F5344CB8AC3E}">
        <p14:creationId xmlns:p14="http://schemas.microsoft.com/office/powerpoint/2010/main" val="3250243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724"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DF1747E-BF35-8E16-9F89-4050251AF7B9}"/>
              </a:ext>
            </a:extLst>
          </p:cNvPr>
          <p:cNvCxnSpPr>
            <a:cxnSpLocks/>
          </p:cNvCxnSpPr>
          <p:nvPr/>
        </p:nvCxnSpPr>
        <p:spPr>
          <a:xfrm>
            <a:off x="246000" y="6381139"/>
            <a:ext cx="11700000" cy="0"/>
          </a:xfrm>
          <a:prstGeom prst="line">
            <a:avLst/>
          </a:prstGeom>
        </p:spPr>
        <p:style>
          <a:lnRef idx="3">
            <a:schemeClr val="accent3"/>
          </a:lnRef>
          <a:fillRef idx="0">
            <a:schemeClr val="accent3"/>
          </a:fillRef>
          <a:effectRef idx="2">
            <a:schemeClr val="accent3"/>
          </a:effectRef>
          <a:fontRef idx="minor">
            <a:schemeClr val="tx1"/>
          </a:fontRef>
        </p:style>
      </p:cxnSp>
      <p:sp>
        <p:nvSpPr>
          <p:cNvPr id="10" name="TextBox 9">
            <a:extLst>
              <a:ext uri="{FF2B5EF4-FFF2-40B4-BE49-F238E27FC236}">
                <a16:creationId xmlns:a16="http://schemas.microsoft.com/office/drawing/2014/main" id="{C7944319-7F4F-59A0-2F66-A15306402534}"/>
              </a:ext>
            </a:extLst>
          </p:cNvPr>
          <p:cNvSpPr txBox="1"/>
          <p:nvPr/>
        </p:nvSpPr>
        <p:spPr>
          <a:xfrm>
            <a:off x="1072936" y="6391758"/>
            <a:ext cx="10873063" cy="253916"/>
          </a:xfrm>
          <a:prstGeom prst="rect">
            <a:avLst/>
          </a:prstGeom>
          <a:noFill/>
        </p:spPr>
        <p:txBody>
          <a:bodyPr wrap="square" rtlCol="0">
            <a:spAutoFit/>
          </a:bodyPr>
          <a:lstStyle/>
          <a:p>
            <a:r>
              <a:rPr lang="en-US" sz="1050" dirty="0">
                <a:solidFill>
                  <a:schemeClr val="tx1">
                    <a:lumMod val="50000"/>
                    <a:lumOff val="50000"/>
                  </a:schemeClr>
                </a:solidFill>
              </a:rPr>
              <a:t>This presentation is part of data analytics internship by code basics and was prepared solely for learning purpose.			TAU- Total Active User, TUsU – Total Unsubscribe Users</a:t>
            </a:r>
            <a:endParaRPr lang="en-IN" sz="1050" dirty="0">
              <a:solidFill>
                <a:schemeClr val="tx1">
                  <a:lumMod val="50000"/>
                  <a:lumOff val="50000"/>
                </a:schemeClr>
              </a:solidFill>
            </a:endParaRPr>
          </a:p>
        </p:txBody>
      </p:sp>
      <p:cxnSp>
        <p:nvCxnSpPr>
          <p:cNvPr id="3" name="Straight Connector 2">
            <a:extLst>
              <a:ext uri="{FF2B5EF4-FFF2-40B4-BE49-F238E27FC236}">
                <a16:creationId xmlns:a16="http://schemas.microsoft.com/office/drawing/2014/main" id="{BFD9C99C-792F-B3CF-1B30-AFCB10EBA424}"/>
              </a:ext>
            </a:extLst>
          </p:cNvPr>
          <p:cNvCxnSpPr/>
          <p:nvPr/>
        </p:nvCxnSpPr>
        <p:spPr>
          <a:xfrm>
            <a:off x="246000" y="993059"/>
            <a:ext cx="11700000" cy="0"/>
          </a:xfrm>
          <a:prstGeom prst="line">
            <a:avLst/>
          </a:prstGeom>
          <a:ln w="38100">
            <a:solidFill>
              <a:srgbClr val="6727F2"/>
            </a:solidFill>
          </a:ln>
        </p:spPr>
        <p:style>
          <a:lnRef idx="3">
            <a:schemeClr val="accent3"/>
          </a:lnRef>
          <a:fillRef idx="0">
            <a:schemeClr val="accent3"/>
          </a:fillRef>
          <a:effectRef idx="2">
            <a:schemeClr val="accent3"/>
          </a:effectRef>
          <a:fontRef idx="minor">
            <a:schemeClr val="tx1"/>
          </a:fontRef>
        </p:style>
      </p:cxnSp>
      <p:sp>
        <p:nvSpPr>
          <p:cNvPr id="5" name="TextBox 4">
            <a:extLst>
              <a:ext uri="{FF2B5EF4-FFF2-40B4-BE49-F238E27FC236}">
                <a16:creationId xmlns:a16="http://schemas.microsoft.com/office/drawing/2014/main" id="{D44E5A30-D5FA-E212-34BA-61968FA1F355}"/>
              </a:ext>
            </a:extLst>
          </p:cNvPr>
          <p:cNvSpPr txBox="1"/>
          <p:nvPr/>
        </p:nvSpPr>
        <p:spPr>
          <a:xfrm>
            <a:off x="496169" y="212326"/>
            <a:ext cx="8631502" cy="523220"/>
          </a:xfrm>
          <a:prstGeom prst="rect">
            <a:avLst/>
          </a:prstGeom>
          <a:noFill/>
        </p:spPr>
        <p:txBody>
          <a:bodyPr wrap="square">
            <a:spAutoFit/>
          </a:bodyPr>
          <a:lstStyle/>
          <a:p>
            <a:r>
              <a:rPr lang="en-US" sz="2800" dirty="0">
                <a:highlight>
                  <a:srgbClr val="FFFFFF"/>
                </a:highlight>
                <a:latin typeface="Segoe UI Semibold" panose="020B0702040204020203" pitchFamily="34" charset="0"/>
                <a:cs typeface="Segoe UI Semibold" panose="020B0702040204020203" pitchFamily="34" charset="0"/>
              </a:rPr>
              <a:t>Which KPI is underperforming after the 5G launch?</a:t>
            </a:r>
            <a:endParaRPr lang="en-US" sz="2800" i="0" dirty="0">
              <a:effectLst/>
              <a:highlight>
                <a:srgbClr val="FFFFFF"/>
              </a:highlight>
              <a:latin typeface="Segoe UI Semibold" panose="020B0702040204020203" pitchFamily="34" charset="0"/>
              <a:cs typeface="Segoe UI Semibold" panose="020B0702040204020203" pitchFamily="34" charset="0"/>
            </a:endParaRPr>
          </a:p>
        </p:txBody>
      </p:sp>
      <p:pic>
        <p:nvPicPr>
          <p:cNvPr id="15" name="Picture 14">
            <a:extLst>
              <a:ext uri="{FF2B5EF4-FFF2-40B4-BE49-F238E27FC236}">
                <a16:creationId xmlns:a16="http://schemas.microsoft.com/office/drawing/2014/main" id="{106597D5-0E5F-279D-08C8-1B0B51EAC030}"/>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72937" y="1135100"/>
            <a:ext cx="9360000" cy="968606"/>
          </a:xfrm>
          <a:prstGeom prst="rect">
            <a:avLst/>
          </a:prstGeom>
        </p:spPr>
      </p:pic>
      <p:sp>
        <p:nvSpPr>
          <p:cNvPr id="9" name="TextBox 8">
            <a:extLst>
              <a:ext uri="{FF2B5EF4-FFF2-40B4-BE49-F238E27FC236}">
                <a16:creationId xmlns:a16="http://schemas.microsoft.com/office/drawing/2014/main" id="{6D17FE64-947D-9F92-5EE4-4D294D1560C0}"/>
              </a:ext>
            </a:extLst>
          </p:cNvPr>
          <p:cNvSpPr txBox="1"/>
          <p:nvPr/>
        </p:nvSpPr>
        <p:spPr>
          <a:xfrm>
            <a:off x="465793" y="3968822"/>
            <a:ext cx="5630207" cy="2446824"/>
          </a:xfrm>
          <a:prstGeom prst="rect">
            <a:avLst/>
          </a:prstGeom>
          <a:noFill/>
        </p:spPr>
        <p:txBody>
          <a:bodyPr wrap="square" rtlCol="0">
            <a:spAutoFit/>
          </a:bodyPr>
          <a:lstStyle/>
          <a:p>
            <a:pPr marL="285750" indent="-285750">
              <a:buFont typeface="Arial" panose="020B0604020202020204" pitchFamily="34" charset="0"/>
              <a:buChar char="•"/>
            </a:pPr>
            <a:r>
              <a:rPr lang="en-US" sz="1700" b="1" dirty="0">
                <a:latin typeface="Segoe UI" panose="020B0502040204020203" pitchFamily="34" charset="0"/>
                <a:cs typeface="Segoe UI" panose="020B0502040204020203" pitchFamily="34" charset="0"/>
              </a:rPr>
              <a:t>7 million user </a:t>
            </a:r>
            <a:r>
              <a:rPr lang="en-US" sz="1700" dirty="0">
                <a:latin typeface="Segoe UI" panose="020B0502040204020203" pitchFamily="34" charset="0"/>
                <a:cs typeface="Segoe UI" panose="020B0502040204020203" pitchFamily="34" charset="0"/>
              </a:rPr>
              <a:t>drop suggests revenue decline.</a:t>
            </a:r>
          </a:p>
          <a:p>
            <a:pPr marL="285750" indent="-285750">
              <a:buFont typeface="Arial" panose="020B0604020202020204" pitchFamily="34" charset="0"/>
              <a:buChar char="•"/>
            </a:pPr>
            <a:r>
              <a:rPr lang="en-US" sz="1700" dirty="0">
                <a:latin typeface="Segoe UI" panose="020B0502040204020203" pitchFamily="34" charset="0"/>
                <a:cs typeface="Segoe UI" panose="020B0502040204020203" pitchFamily="34" charset="0"/>
              </a:rPr>
              <a:t>Pune's </a:t>
            </a:r>
            <a:r>
              <a:rPr lang="en-US" sz="1700" b="1" dirty="0">
                <a:latin typeface="Segoe UI" panose="020B0502040204020203" pitchFamily="34" charset="0"/>
                <a:cs typeface="Segoe UI" panose="020B0502040204020203" pitchFamily="34" charset="0"/>
              </a:rPr>
              <a:t>18.06% increase </a:t>
            </a:r>
            <a:r>
              <a:rPr lang="en-US" sz="1700" dirty="0">
                <a:latin typeface="Segoe UI" panose="020B0502040204020203" pitchFamily="34" charset="0"/>
                <a:cs typeface="Segoe UI" panose="020B0502040204020203" pitchFamily="34" charset="0"/>
              </a:rPr>
              <a:t>in active users stands out.</a:t>
            </a:r>
          </a:p>
          <a:p>
            <a:pPr marL="285750" indent="-285750">
              <a:buFont typeface="Arial" panose="020B0604020202020204" pitchFamily="34" charset="0"/>
              <a:buChar char="•"/>
            </a:pPr>
            <a:r>
              <a:rPr lang="en-US" sz="1700" b="1" dirty="0">
                <a:latin typeface="Segoe UI" panose="020B0502040204020203" pitchFamily="34" charset="0"/>
                <a:cs typeface="Segoe UI" panose="020B0502040204020203" pitchFamily="34" charset="0"/>
              </a:rPr>
              <a:t>Ahmedabad</a:t>
            </a:r>
            <a:r>
              <a:rPr lang="en-US" sz="1700" dirty="0">
                <a:latin typeface="Segoe UI" panose="020B0502040204020203" pitchFamily="34" charset="0"/>
                <a:cs typeface="Segoe UI" panose="020B0502040204020203" pitchFamily="34" charset="0"/>
              </a:rPr>
              <a:t> shows the most impact on user base.</a:t>
            </a:r>
          </a:p>
          <a:p>
            <a:pPr marL="285750" indent="-285750">
              <a:buFont typeface="Arial" panose="020B0604020202020204" pitchFamily="34" charset="0"/>
              <a:buChar char="•"/>
            </a:pPr>
            <a:r>
              <a:rPr lang="en-US" sz="1700" dirty="0">
                <a:latin typeface="Segoe UI" panose="020B0502040204020203" pitchFamily="34" charset="0"/>
                <a:cs typeface="Segoe UI" panose="020B0502040204020203" pitchFamily="34" charset="0"/>
              </a:rPr>
              <a:t>Lucknow &amp; Chennai maintain </a:t>
            </a:r>
            <a:r>
              <a:rPr lang="en-US" sz="1700" b="1" dirty="0">
                <a:latin typeface="Segoe UI" panose="020B0502040204020203" pitchFamily="34" charset="0"/>
                <a:cs typeface="Segoe UI" panose="020B0502040204020203" pitchFamily="34" charset="0"/>
              </a:rPr>
              <a:t>steady active</a:t>
            </a:r>
            <a:r>
              <a:rPr lang="en-US" sz="1700" dirty="0">
                <a:latin typeface="Segoe UI" panose="020B0502040204020203" pitchFamily="34" charset="0"/>
                <a:cs typeface="Segoe UI" panose="020B0502040204020203" pitchFamily="34" charset="0"/>
              </a:rPr>
              <a:t> user counts</a:t>
            </a:r>
          </a:p>
          <a:p>
            <a:pPr marL="285750" indent="-285750">
              <a:buFont typeface="Arial" panose="020B0604020202020204" pitchFamily="34" charset="0"/>
              <a:buChar char="•"/>
            </a:pPr>
            <a:r>
              <a:rPr lang="en-US" sz="1700" dirty="0">
                <a:latin typeface="Segoe UI" panose="020B0502040204020203" pitchFamily="34" charset="0"/>
                <a:cs typeface="Segoe UI" panose="020B0502040204020203" pitchFamily="34" charset="0"/>
              </a:rPr>
              <a:t>1.4 million user increase linked to </a:t>
            </a:r>
            <a:r>
              <a:rPr lang="en-US" sz="1700" b="1" dirty="0">
                <a:latin typeface="Segoe UI" panose="020B0502040204020203" pitchFamily="34" charset="0"/>
                <a:cs typeface="Segoe UI" panose="020B0502040204020203" pitchFamily="34" charset="0"/>
              </a:rPr>
              <a:t>5G dissatisfaction</a:t>
            </a:r>
            <a:r>
              <a:rPr lang="en-US" sz="1700" dirty="0">
                <a:latin typeface="Segoe UI" panose="020B0502040204020203" pitchFamily="34" charset="0"/>
                <a:cs typeface="Segoe UI" panose="020B0502040204020203" pitchFamily="34" charset="0"/>
              </a:rPr>
              <a:t>.</a:t>
            </a:r>
          </a:p>
          <a:p>
            <a:pPr marL="285750" indent="-285750">
              <a:buFont typeface="Arial" panose="020B0604020202020204" pitchFamily="34" charset="0"/>
              <a:buChar char="•"/>
            </a:pPr>
            <a:r>
              <a:rPr lang="en-US" sz="1700" dirty="0">
                <a:latin typeface="Segoe UI" panose="020B0502040204020203" pitchFamily="34" charset="0"/>
                <a:cs typeface="Segoe UI" panose="020B0502040204020203" pitchFamily="34" charset="0"/>
              </a:rPr>
              <a:t>Lucknow sees a </a:t>
            </a:r>
            <a:r>
              <a:rPr lang="en-US" sz="1700" b="1" dirty="0">
                <a:latin typeface="Segoe UI" panose="020B0502040204020203" pitchFamily="34" charset="0"/>
                <a:cs typeface="Segoe UI" panose="020B0502040204020203" pitchFamily="34" charset="0"/>
              </a:rPr>
              <a:t>77.91% rise </a:t>
            </a:r>
            <a:r>
              <a:rPr lang="en-US" sz="1700" dirty="0">
                <a:latin typeface="Segoe UI" panose="020B0502040204020203" pitchFamily="34" charset="0"/>
                <a:cs typeface="Segoe UI" panose="020B0502040204020203" pitchFamily="34" charset="0"/>
              </a:rPr>
              <a:t>in unsubscribed users.</a:t>
            </a:r>
          </a:p>
          <a:p>
            <a:pPr marL="285750" indent="-285750">
              <a:buFont typeface="Arial" panose="020B0604020202020204" pitchFamily="34" charset="0"/>
              <a:buChar char="•"/>
            </a:pPr>
            <a:r>
              <a:rPr lang="en-US" sz="1700" dirty="0">
                <a:latin typeface="Segoe UI" panose="020B0502040204020203" pitchFamily="34" charset="0"/>
                <a:cs typeface="Segoe UI" panose="020B0502040204020203" pitchFamily="34" charset="0"/>
              </a:rPr>
              <a:t>Mumbai's unsubscribed user </a:t>
            </a:r>
            <a:r>
              <a:rPr lang="en-US" sz="1700" b="1" dirty="0">
                <a:latin typeface="Segoe UI" panose="020B0502040204020203" pitchFamily="34" charset="0"/>
                <a:cs typeface="Segoe UI" panose="020B0502040204020203" pitchFamily="34" charset="0"/>
              </a:rPr>
              <a:t>rate decreases by 12.63%.</a:t>
            </a:r>
          </a:p>
        </p:txBody>
      </p:sp>
      <p:sp>
        <p:nvSpPr>
          <p:cNvPr id="2" name="TextBox 1">
            <a:extLst>
              <a:ext uri="{FF2B5EF4-FFF2-40B4-BE49-F238E27FC236}">
                <a16:creationId xmlns:a16="http://schemas.microsoft.com/office/drawing/2014/main" id="{9343B7EA-F471-5729-7D1D-E891A81E9E3C}"/>
              </a:ext>
            </a:extLst>
          </p:cNvPr>
          <p:cNvSpPr txBox="1"/>
          <p:nvPr/>
        </p:nvSpPr>
        <p:spPr>
          <a:xfrm>
            <a:off x="1225473" y="3571908"/>
            <a:ext cx="2172929" cy="400110"/>
          </a:xfrm>
          <a:prstGeom prst="rect">
            <a:avLst/>
          </a:prstGeom>
          <a:noFill/>
        </p:spPr>
        <p:txBody>
          <a:bodyPr wrap="square" rtlCol="0">
            <a:spAutoFit/>
          </a:bodyPr>
          <a:lstStyle/>
          <a:p>
            <a:r>
              <a:rPr lang="en-US" sz="2000" dirty="0">
                <a:latin typeface="Segoe UI Semibold" panose="020B0702040204020203" pitchFamily="34" charset="0"/>
                <a:cs typeface="Segoe UI Semibold" panose="020B0702040204020203" pitchFamily="34" charset="0"/>
              </a:rPr>
              <a:t>KEY HIGHLIGHTS</a:t>
            </a:r>
          </a:p>
        </p:txBody>
      </p:sp>
      <p:cxnSp>
        <p:nvCxnSpPr>
          <p:cNvPr id="7" name="Straight Connector 6">
            <a:extLst>
              <a:ext uri="{FF2B5EF4-FFF2-40B4-BE49-F238E27FC236}">
                <a16:creationId xmlns:a16="http://schemas.microsoft.com/office/drawing/2014/main" id="{E52E4098-4B31-B439-9887-DD4FFBB53AC2}"/>
              </a:ext>
            </a:extLst>
          </p:cNvPr>
          <p:cNvCxnSpPr/>
          <p:nvPr/>
        </p:nvCxnSpPr>
        <p:spPr>
          <a:xfrm>
            <a:off x="691938" y="3964153"/>
            <a:ext cx="3240000" cy="0"/>
          </a:xfrm>
          <a:prstGeom prst="line">
            <a:avLst/>
          </a:prstGeom>
        </p:spPr>
        <p:style>
          <a:lnRef idx="2">
            <a:schemeClr val="dk1"/>
          </a:lnRef>
          <a:fillRef idx="0">
            <a:schemeClr val="dk1"/>
          </a:fillRef>
          <a:effectRef idx="1">
            <a:schemeClr val="dk1"/>
          </a:effectRef>
          <a:fontRef idx="minor">
            <a:schemeClr val="tx1"/>
          </a:fontRef>
        </p:style>
      </p:cxnSp>
      <p:pic>
        <p:nvPicPr>
          <p:cNvPr id="4" name="Picture 3">
            <a:extLst>
              <a:ext uri="{FF2B5EF4-FFF2-40B4-BE49-F238E27FC236}">
                <a16:creationId xmlns:a16="http://schemas.microsoft.com/office/drawing/2014/main" id="{A8E8C8E8-B258-683C-0C49-B41C61654C47}"/>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14399" y="2436664"/>
            <a:ext cx="9496740" cy="1154745"/>
          </a:xfrm>
          <a:prstGeom prst="rect">
            <a:avLst/>
          </a:prstGeom>
        </p:spPr>
      </p:pic>
      <p:sp>
        <p:nvSpPr>
          <p:cNvPr id="20" name="TextBox 19">
            <a:extLst>
              <a:ext uri="{FF2B5EF4-FFF2-40B4-BE49-F238E27FC236}">
                <a16:creationId xmlns:a16="http://schemas.microsoft.com/office/drawing/2014/main" id="{138C5D87-44C1-4D88-C3E6-504AC316B618}"/>
              </a:ext>
            </a:extLst>
          </p:cNvPr>
          <p:cNvSpPr txBox="1"/>
          <p:nvPr/>
        </p:nvSpPr>
        <p:spPr>
          <a:xfrm>
            <a:off x="10761353" y="1416538"/>
            <a:ext cx="886361" cy="400110"/>
          </a:xfrm>
          <a:prstGeom prst="rect">
            <a:avLst/>
          </a:prstGeom>
          <a:noFill/>
        </p:spPr>
        <p:txBody>
          <a:bodyPr wrap="square" rtlCol="0">
            <a:spAutoFit/>
          </a:bodyPr>
          <a:lstStyle/>
          <a:p>
            <a:r>
              <a:rPr lang="en-US" sz="2000" dirty="0">
                <a:solidFill>
                  <a:srgbClr val="6727F2"/>
                </a:solidFill>
                <a:latin typeface="Segoe UI Semibold" panose="020B0702040204020203" pitchFamily="34" charset="0"/>
                <a:cs typeface="Segoe UI Semibold" panose="020B0702040204020203" pitchFamily="34" charset="0"/>
              </a:rPr>
              <a:t>TAU</a:t>
            </a:r>
          </a:p>
        </p:txBody>
      </p:sp>
      <p:sp>
        <p:nvSpPr>
          <p:cNvPr id="21" name="TextBox 20">
            <a:extLst>
              <a:ext uri="{FF2B5EF4-FFF2-40B4-BE49-F238E27FC236}">
                <a16:creationId xmlns:a16="http://schemas.microsoft.com/office/drawing/2014/main" id="{47811D9B-CBB3-D4CD-5326-858FB39E13DD}"/>
              </a:ext>
            </a:extLst>
          </p:cNvPr>
          <p:cNvSpPr txBox="1"/>
          <p:nvPr/>
        </p:nvSpPr>
        <p:spPr>
          <a:xfrm>
            <a:off x="10761353" y="2613926"/>
            <a:ext cx="886361" cy="400110"/>
          </a:xfrm>
          <a:prstGeom prst="rect">
            <a:avLst/>
          </a:prstGeom>
          <a:noFill/>
        </p:spPr>
        <p:txBody>
          <a:bodyPr wrap="square" rtlCol="0">
            <a:spAutoFit/>
          </a:bodyPr>
          <a:lstStyle/>
          <a:p>
            <a:r>
              <a:rPr lang="en-US" sz="2000" dirty="0">
                <a:solidFill>
                  <a:srgbClr val="6727F2"/>
                </a:solidFill>
                <a:latin typeface="Segoe UI Semibold" panose="020B0702040204020203" pitchFamily="34" charset="0"/>
                <a:cs typeface="Segoe UI Semibold" panose="020B0702040204020203" pitchFamily="34" charset="0"/>
              </a:rPr>
              <a:t>TUsU</a:t>
            </a:r>
          </a:p>
        </p:txBody>
      </p:sp>
      <p:graphicFrame>
        <p:nvGraphicFramePr>
          <p:cNvPr id="22" name="Chart 21">
            <a:extLst>
              <a:ext uri="{FF2B5EF4-FFF2-40B4-BE49-F238E27FC236}">
                <a16:creationId xmlns:a16="http://schemas.microsoft.com/office/drawing/2014/main" id="{2681C212-0B08-3CD9-AB14-16967C33A84E}"/>
              </a:ext>
            </a:extLst>
          </p:cNvPr>
          <p:cNvGraphicFramePr>
            <a:graphicFrameLocks/>
          </p:cNvGraphicFramePr>
          <p:nvPr>
            <p:extLst>
              <p:ext uri="{D42A27DB-BD31-4B8C-83A1-F6EECF244321}">
                <p14:modId xmlns:p14="http://schemas.microsoft.com/office/powerpoint/2010/main" val="1571100171"/>
              </p:ext>
            </p:extLst>
          </p:nvPr>
        </p:nvGraphicFramePr>
        <p:xfrm>
          <a:off x="5791200" y="3521836"/>
          <a:ext cx="6672942" cy="2743200"/>
        </p:xfrm>
        <a:graphic>
          <a:graphicData uri="http://schemas.openxmlformats.org/drawingml/2006/chart">
            <c:chart xmlns:c="http://schemas.openxmlformats.org/drawingml/2006/chart" xmlns:r="http://schemas.openxmlformats.org/officeDocument/2006/relationships" r:id="rId6"/>
          </a:graphicData>
        </a:graphic>
      </p:graphicFrame>
      <p:pic>
        <p:nvPicPr>
          <p:cNvPr id="12" name="Picture 11" descr="A white circle with blue text and black text&#10;&#10;Description automatically generated">
            <a:extLst>
              <a:ext uri="{FF2B5EF4-FFF2-40B4-BE49-F238E27FC236}">
                <a16:creationId xmlns:a16="http://schemas.microsoft.com/office/drawing/2014/main" id="{D6A12B44-A317-BECF-BA9A-055C8C37115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586000" y="6442343"/>
            <a:ext cx="360000" cy="360000"/>
          </a:xfrm>
          <a:prstGeom prst="rect">
            <a:avLst/>
          </a:prstGeom>
        </p:spPr>
      </p:pic>
      <p:pic>
        <p:nvPicPr>
          <p:cNvPr id="11" name="q2(1)">
            <a:hlinkClick r:id="" action="ppaction://media"/>
            <a:extLst>
              <a:ext uri="{FF2B5EF4-FFF2-40B4-BE49-F238E27FC236}">
                <a16:creationId xmlns:a16="http://schemas.microsoft.com/office/drawing/2014/main" id="{06EB3581-6F10-70E0-2928-28DAD15458CA}"/>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0273990" y="135165"/>
            <a:ext cx="487363" cy="487363"/>
          </a:xfrm>
          <a:prstGeom prst="rect">
            <a:avLst/>
          </a:prstGeom>
        </p:spPr>
      </p:pic>
    </p:spTree>
    <p:extLst>
      <p:ext uri="{BB962C8B-B14F-4D97-AF65-F5344CB8AC3E}">
        <p14:creationId xmlns:p14="http://schemas.microsoft.com/office/powerpoint/2010/main" val="2870785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6078"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DF1747E-BF35-8E16-9F89-4050251AF7B9}"/>
              </a:ext>
            </a:extLst>
          </p:cNvPr>
          <p:cNvCxnSpPr>
            <a:cxnSpLocks/>
          </p:cNvCxnSpPr>
          <p:nvPr/>
        </p:nvCxnSpPr>
        <p:spPr>
          <a:xfrm>
            <a:off x="246000" y="6381139"/>
            <a:ext cx="11700000" cy="0"/>
          </a:xfrm>
          <a:prstGeom prst="line">
            <a:avLst/>
          </a:prstGeom>
        </p:spPr>
        <p:style>
          <a:lnRef idx="3">
            <a:schemeClr val="accent3"/>
          </a:lnRef>
          <a:fillRef idx="0">
            <a:schemeClr val="accent3"/>
          </a:fillRef>
          <a:effectRef idx="2">
            <a:schemeClr val="accent3"/>
          </a:effectRef>
          <a:fontRef idx="minor">
            <a:schemeClr val="tx1"/>
          </a:fontRef>
        </p:style>
      </p:cxnSp>
      <p:cxnSp>
        <p:nvCxnSpPr>
          <p:cNvPr id="3" name="Straight Connector 2">
            <a:extLst>
              <a:ext uri="{FF2B5EF4-FFF2-40B4-BE49-F238E27FC236}">
                <a16:creationId xmlns:a16="http://schemas.microsoft.com/office/drawing/2014/main" id="{BFD9C99C-792F-B3CF-1B30-AFCB10EBA424}"/>
              </a:ext>
            </a:extLst>
          </p:cNvPr>
          <p:cNvCxnSpPr/>
          <p:nvPr/>
        </p:nvCxnSpPr>
        <p:spPr>
          <a:xfrm>
            <a:off x="246000" y="993059"/>
            <a:ext cx="11700000" cy="0"/>
          </a:xfrm>
          <a:prstGeom prst="line">
            <a:avLst/>
          </a:prstGeom>
          <a:ln w="38100">
            <a:solidFill>
              <a:srgbClr val="6727F2"/>
            </a:solidFill>
          </a:ln>
        </p:spPr>
        <p:style>
          <a:lnRef idx="3">
            <a:schemeClr val="accent3"/>
          </a:lnRef>
          <a:fillRef idx="0">
            <a:schemeClr val="accent3"/>
          </a:fillRef>
          <a:effectRef idx="2">
            <a:schemeClr val="accent3"/>
          </a:effectRef>
          <a:fontRef idx="minor">
            <a:schemeClr val="tx1"/>
          </a:fontRef>
        </p:style>
      </p:cxnSp>
      <p:sp>
        <p:nvSpPr>
          <p:cNvPr id="5" name="TextBox 4">
            <a:extLst>
              <a:ext uri="{FF2B5EF4-FFF2-40B4-BE49-F238E27FC236}">
                <a16:creationId xmlns:a16="http://schemas.microsoft.com/office/drawing/2014/main" id="{D44E5A30-D5FA-E212-34BA-61968FA1F355}"/>
              </a:ext>
            </a:extLst>
          </p:cNvPr>
          <p:cNvSpPr txBox="1"/>
          <p:nvPr/>
        </p:nvSpPr>
        <p:spPr>
          <a:xfrm>
            <a:off x="1072935" y="36162"/>
            <a:ext cx="9349259" cy="954107"/>
          </a:xfrm>
          <a:prstGeom prst="rect">
            <a:avLst/>
          </a:prstGeom>
          <a:noFill/>
        </p:spPr>
        <p:txBody>
          <a:bodyPr wrap="square">
            <a:spAutoFit/>
          </a:bodyPr>
          <a:lstStyle/>
          <a:p>
            <a:r>
              <a:rPr lang="en-US" sz="2800" dirty="0">
                <a:highlight>
                  <a:srgbClr val="FFFFFF"/>
                </a:highlight>
                <a:latin typeface="Segoe UI Semibold" panose="020B0702040204020203" pitchFamily="34" charset="0"/>
                <a:cs typeface="Segoe UI Semibold" panose="020B0702040204020203" pitchFamily="34" charset="0"/>
              </a:rPr>
              <a:t>After the 5G launch, Which plans are performing well in terms of revenue? Which plans are not performing well?</a:t>
            </a:r>
          </a:p>
        </p:txBody>
      </p:sp>
      <p:sp>
        <p:nvSpPr>
          <p:cNvPr id="2" name="TextBox 1">
            <a:extLst>
              <a:ext uri="{FF2B5EF4-FFF2-40B4-BE49-F238E27FC236}">
                <a16:creationId xmlns:a16="http://schemas.microsoft.com/office/drawing/2014/main" id="{9343B7EA-F471-5729-7D1D-E891A81E9E3C}"/>
              </a:ext>
            </a:extLst>
          </p:cNvPr>
          <p:cNvSpPr txBox="1"/>
          <p:nvPr/>
        </p:nvSpPr>
        <p:spPr>
          <a:xfrm>
            <a:off x="8974063" y="2210819"/>
            <a:ext cx="2172929" cy="400110"/>
          </a:xfrm>
          <a:prstGeom prst="rect">
            <a:avLst/>
          </a:prstGeom>
          <a:noFill/>
        </p:spPr>
        <p:txBody>
          <a:bodyPr wrap="square" rtlCol="0">
            <a:spAutoFit/>
          </a:bodyPr>
          <a:lstStyle/>
          <a:p>
            <a:r>
              <a:rPr lang="en-US" sz="2000" dirty="0">
                <a:latin typeface="Segoe UI Semibold" panose="020B0702040204020203" pitchFamily="34" charset="0"/>
                <a:cs typeface="Segoe UI Semibold" panose="020B0702040204020203" pitchFamily="34" charset="0"/>
              </a:rPr>
              <a:t>KEY HIGHLIGHTS</a:t>
            </a:r>
          </a:p>
        </p:txBody>
      </p:sp>
      <p:cxnSp>
        <p:nvCxnSpPr>
          <p:cNvPr id="7" name="Straight Connector 6">
            <a:extLst>
              <a:ext uri="{FF2B5EF4-FFF2-40B4-BE49-F238E27FC236}">
                <a16:creationId xmlns:a16="http://schemas.microsoft.com/office/drawing/2014/main" id="{E52E4098-4B31-B439-9887-DD4FFBB53AC2}"/>
              </a:ext>
            </a:extLst>
          </p:cNvPr>
          <p:cNvCxnSpPr/>
          <p:nvPr/>
        </p:nvCxnSpPr>
        <p:spPr>
          <a:xfrm>
            <a:off x="8440528" y="2603064"/>
            <a:ext cx="3240000" cy="0"/>
          </a:xfrm>
          <a:prstGeom prst="line">
            <a:avLst/>
          </a:prstGeom>
        </p:spPr>
        <p:style>
          <a:lnRef idx="2">
            <a:schemeClr val="dk1"/>
          </a:lnRef>
          <a:fillRef idx="0">
            <a:schemeClr val="dk1"/>
          </a:fillRef>
          <a:effectRef idx="1">
            <a:schemeClr val="dk1"/>
          </a:effectRef>
          <a:fontRef idx="minor">
            <a:schemeClr val="tx1"/>
          </a:fontRef>
        </p:style>
      </p:cxnSp>
      <p:sp>
        <p:nvSpPr>
          <p:cNvPr id="9" name="TextBox 8">
            <a:extLst>
              <a:ext uri="{FF2B5EF4-FFF2-40B4-BE49-F238E27FC236}">
                <a16:creationId xmlns:a16="http://schemas.microsoft.com/office/drawing/2014/main" id="{6D17FE64-947D-9F92-5EE4-4D294D1560C0}"/>
              </a:ext>
            </a:extLst>
          </p:cNvPr>
          <p:cNvSpPr txBox="1"/>
          <p:nvPr/>
        </p:nvSpPr>
        <p:spPr>
          <a:xfrm>
            <a:off x="8440527" y="2806129"/>
            <a:ext cx="3240000" cy="2185214"/>
          </a:xfrm>
          <a:prstGeom prst="rect">
            <a:avLst/>
          </a:prstGeom>
          <a:noFill/>
        </p:spPr>
        <p:txBody>
          <a:bodyPr wrap="square" rtlCol="0">
            <a:spAutoFit/>
          </a:bodyPr>
          <a:lstStyle/>
          <a:p>
            <a:pPr marL="342900" indent="-342900">
              <a:buFont typeface="Arial" panose="020B0604020202020204" pitchFamily="34" charset="0"/>
              <a:buChar char="•"/>
            </a:pPr>
            <a:r>
              <a:rPr lang="en-US" sz="1700" b="0" i="0" u="none" strike="noStrike" baseline="0" dirty="0">
                <a:latin typeface="Segoe UI" panose="020B0502040204020203" pitchFamily="34" charset="0"/>
                <a:cs typeface="Segoe UI" panose="020B0502040204020203" pitchFamily="34" charset="0"/>
              </a:rPr>
              <a:t>Plan </a:t>
            </a:r>
            <a:r>
              <a:rPr lang="en-US" sz="1700" b="1" dirty="0">
                <a:latin typeface="Segoe UI" panose="020B0502040204020203" pitchFamily="34" charset="0"/>
                <a:cs typeface="Segoe UI" panose="020B0502040204020203" pitchFamily="34" charset="0"/>
              </a:rPr>
              <a:t>P</a:t>
            </a:r>
            <a:r>
              <a:rPr lang="en-US" sz="1700" b="1" i="0" u="none" strike="noStrike" baseline="0" dirty="0">
                <a:latin typeface="Segoe UI" panose="020B0502040204020203" pitchFamily="34" charset="0"/>
                <a:cs typeface="Segoe UI" panose="020B0502040204020203" pitchFamily="34" charset="0"/>
              </a:rPr>
              <a:t>1 </a:t>
            </a:r>
            <a:r>
              <a:rPr lang="en-US" sz="1700" i="0" u="none" strike="noStrike" baseline="0" dirty="0">
                <a:latin typeface="Segoe UI" panose="020B0502040204020203" pitchFamily="34" charset="0"/>
                <a:cs typeface="Segoe UI" panose="020B0502040204020203" pitchFamily="34" charset="0"/>
              </a:rPr>
              <a:t>&amp;</a:t>
            </a:r>
            <a:r>
              <a:rPr lang="en-US" sz="1700" b="1" i="0" u="none" strike="noStrike" baseline="0" dirty="0">
                <a:latin typeface="Segoe UI" panose="020B0502040204020203" pitchFamily="34" charset="0"/>
                <a:cs typeface="Segoe UI" panose="020B0502040204020203" pitchFamily="34" charset="0"/>
              </a:rPr>
              <a:t> P11 </a:t>
            </a:r>
            <a:r>
              <a:rPr lang="en-US" sz="1700" b="0" i="0" u="none" strike="noStrike" baseline="0" dirty="0">
                <a:latin typeface="Segoe UI" panose="020B0502040204020203" pitchFamily="34" charset="0"/>
                <a:cs typeface="Segoe UI" panose="020B0502040204020203" pitchFamily="34" charset="0"/>
              </a:rPr>
              <a:t>show increase in revenue trends.</a:t>
            </a:r>
          </a:p>
          <a:p>
            <a:pPr marL="342900" indent="-342900">
              <a:buFont typeface="Arial" panose="020B0604020202020204" pitchFamily="34" charset="0"/>
              <a:buChar char="•"/>
            </a:pPr>
            <a:r>
              <a:rPr lang="en-US" sz="1700" b="0" i="0" u="none" strike="noStrike" baseline="0" dirty="0">
                <a:latin typeface="Segoe UI" panose="020B0502040204020203" pitchFamily="34" charset="0"/>
                <a:cs typeface="Segoe UI" panose="020B0502040204020203" pitchFamily="34" charset="0"/>
              </a:rPr>
              <a:t>Among all plans, </a:t>
            </a:r>
            <a:r>
              <a:rPr lang="en-US" sz="1700" b="1" dirty="0">
                <a:latin typeface="Segoe UI" panose="020B0502040204020203" pitchFamily="34" charset="0"/>
                <a:cs typeface="Segoe UI" panose="020B0502040204020203" pitchFamily="34" charset="0"/>
              </a:rPr>
              <a:t>P</a:t>
            </a:r>
            <a:r>
              <a:rPr lang="en-US" sz="1700" b="1" i="0" u="none" strike="noStrike" baseline="0" dirty="0">
                <a:latin typeface="Segoe UI" panose="020B0502040204020203" pitchFamily="34" charset="0"/>
                <a:cs typeface="Segoe UI" panose="020B0502040204020203" pitchFamily="34" charset="0"/>
              </a:rPr>
              <a:t>11 </a:t>
            </a:r>
            <a:r>
              <a:rPr lang="en-US" sz="1700" b="0" i="0" u="none" strike="noStrike" baseline="0" dirty="0">
                <a:latin typeface="Segoe UI" panose="020B0502040204020203" pitchFamily="34" charset="0"/>
                <a:cs typeface="Segoe UI" panose="020B0502040204020203" pitchFamily="34" charset="0"/>
              </a:rPr>
              <a:t>consistently generates the </a:t>
            </a:r>
            <a:r>
              <a:rPr lang="en-IN" sz="1700" b="1" i="0" u="none" strike="noStrike" baseline="0" dirty="0">
                <a:latin typeface="Segoe UI" panose="020B0502040204020203" pitchFamily="34" charset="0"/>
                <a:cs typeface="Segoe UI" panose="020B0502040204020203" pitchFamily="34" charset="0"/>
              </a:rPr>
              <a:t>highest revenue</a:t>
            </a:r>
            <a:r>
              <a:rPr lang="en-IN" sz="1700" b="0" i="0" u="none" strike="noStrike" baseline="0" dirty="0">
                <a:latin typeface="Segoe UI" panose="020B0502040204020203" pitchFamily="34" charset="0"/>
                <a:cs typeface="Segoe UI" panose="020B0502040204020203" pitchFamily="34" charset="0"/>
              </a:rPr>
              <a:t>.</a:t>
            </a:r>
          </a:p>
          <a:p>
            <a:pPr marL="342900" indent="-342900">
              <a:buFont typeface="Arial" panose="020B0604020202020204" pitchFamily="34" charset="0"/>
              <a:buChar char="•"/>
            </a:pPr>
            <a:r>
              <a:rPr lang="en-US" sz="1700" b="0" i="0" u="none" strike="noStrike" baseline="0" dirty="0">
                <a:latin typeface="Segoe UI" panose="020B0502040204020203" pitchFamily="34" charset="0"/>
                <a:cs typeface="Segoe UI" panose="020B0502040204020203" pitchFamily="34" charset="0"/>
              </a:rPr>
              <a:t>Plan </a:t>
            </a:r>
            <a:r>
              <a:rPr lang="en-US" sz="1700" b="1" dirty="0">
                <a:latin typeface="Segoe UI" panose="020B0502040204020203" pitchFamily="34" charset="0"/>
                <a:cs typeface="Segoe UI" panose="020B0502040204020203" pitchFamily="34" charset="0"/>
              </a:rPr>
              <a:t>P</a:t>
            </a:r>
            <a:r>
              <a:rPr lang="en-US" sz="1700" b="1" i="0" u="none" strike="noStrike" baseline="0" dirty="0">
                <a:latin typeface="Segoe UI" panose="020B0502040204020203" pitchFamily="34" charset="0"/>
                <a:cs typeface="Segoe UI" panose="020B0502040204020203" pitchFamily="34" charset="0"/>
              </a:rPr>
              <a:t>7 </a:t>
            </a:r>
            <a:r>
              <a:rPr lang="en-US" sz="1700" b="0" i="0" u="none" strike="noStrike" baseline="0" dirty="0">
                <a:latin typeface="Segoe UI" panose="020B0502040204020203" pitchFamily="34" charset="0"/>
                <a:cs typeface="Segoe UI" panose="020B0502040204020203" pitchFamily="34" charset="0"/>
              </a:rPr>
              <a:t>show lowest revenue compared to all </a:t>
            </a:r>
            <a:r>
              <a:rPr lang="en-IN" sz="1700" b="0" i="0" u="none" strike="noStrike" baseline="0" dirty="0">
                <a:latin typeface="Segoe UI" panose="020B0502040204020203" pitchFamily="34" charset="0"/>
                <a:cs typeface="Segoe UI" panose="020B0502040204020203" pitchFamily="34" charset="0"/>
              </a:rPr>
              <a:t>other plans</a:t>
            </a:r>
            <a:endParaRPr lang="en-US" sz="1700" dirty="0">
              <a:latin typeface="Segoe UI" panose="020B0502040204020203" pitchFamily="34" charset="0"/>
              <a:cs typeface="Segoe UI" panose="020B0502040204020203" pitchFamily="34" charset="0"/>
            </a:endParaRPr>
          </a:p>
        </p:txBody>
      </p:sp>
      <p:pic>
        <p:nvPicPr>
          <p:cNvPr id="15" name="Picture 14">
            <a:extLst>
              <a:ext uri="{FF2B5EF4-FFF2-40B4-BE49-F238E27FC236}">
                <a16:creationId xmlns:a16="http://schemas.microsoft.com/office/drawing/2014/main" id="{106597D5-0E5F-279D-08C8-1B0B51EAC030}"/>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247559" y="1078252"/>
            <a:ext cx="6771843" cy="1800000"/>
          </a:xfrm>
          <a:prstGeom prst="rect">
            <a:avLst/>
          </a:prstGeom>
        </p:spPr>
      </p:pic>
      <p:pic>
        <p:nvPicPr>
          <p:cNvPr id="4" name="Picture 3">
            <a:extLst>
              <a:ext uri="{FF2B5EF4-FFF2-40B4-BE49-F238E27FC236}">
                <a16:creationId xmlns:a16="http://schemas.microsoft.com/office/drawing/2014/main" id="{D81DF2DC-825F-E2E5-1F55-7173406BCCE9}"/>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177480" y="2729138"/>
            <a:ext cx="6696000" cy="1823040"/>
          </a:xfrm>
          <a:prstGeom prst="rect">
            <a:avLst/>
          </a:prstGeom>
        </p:spPr>
      </p:pic>
      <p:pic>
        <p:nvPicPr>
          <p:cNvPr id="6" name="Picture 5">
            <a:extLst>
              <a:ext uri="{FF2B5EF4-FFF2-40B4-BE49-F238E27FC236}">
                <a16:creationId xmlns:a16="http://schemas.microsoft.com/office/drawing/2014/main" id="{48917500-0120-D10E-1086-C68E9D9B52EA}"/>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1177480" y="4462798"/>
            <a:ext cx="6912000" cy="1799258"/>
          </a:xfrm>
          <a:prstGeom prst="rect">
            <a:avLst/>
          </a:prstGeom>
        </p:spPr>
      </p:pic>
      <p:pic>
        <p:nvPicPr>
          <p:cNvPr id="13" name="Picture 12" descr="A white circle with blue text and black text&#10;&#10;Description automatically generated">
            <a:extLst>
              <a:ext uri="{FF2B5EF4-FFF2-40B4-BE49-F238E27FC236}">
                <a16:creationId xmlns:a16="http://schemas.microsoft.com/office/drawing/2014/main" id="{24B18B39-EDEA-81B8-DD57-3DB5B3185EC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586000" y="6442343"/>
            <a:ext cx="360000" cy="360000"/>
          </a:xfrm>
          <a:prstGeom prst="rect">
            <a:avLst/>
          </a:prstGeom>
        </p:spPr>
      </p:pic>
      <p:sp>
        <p:nvSpPr>
          <p:cNvPr id="14" name="TextBox 13">
            <a:extLst>
              <a:ext uri="{FF2B5EF4-FFF2-40B4-BE49-F238E27FC236}">
                <a16:creationId xmlns:a16="http://schemas.microsoft.com/office/drawing/2014/main" id="{25D07AF9-9B60-8277-AB35-FF7FB63C8DC0}"/>
              </a:ext>
            </a:extLst>
          </p:cNvPr>
          <p:cNvSpPr txBox="1"/>
          <p:nvPr/>
        </p:nvSpPr>
        <p:spPr>
          <a:xfrm>
            <a:off x="1072937" y="6391758"/>
            <a:ext cx="10312156" cy="253916"/>
          </a:xfrm>
          <a:prstGeom prst="rect">
            <a:avLst/>
          </a:prstGeom>
          <a:noFill/>
        </p:spPr>
        <p:txBody>
          <a:bodyPr wrap="square" rtlCol="0">
            <a:spAutoFit/>
          </a:bodyPr>
          <a:lstStyle/>
          <a:p>
            <a:r>
              <a:rPr lang="en-US" sz="1050" dirty="0">
                <a:solidFill>
                  <a:schemeClr val="tx1">
                    <a:lumMod val="50000"/>
                    <a:lumOff val="50000"/>
                  </a:schemeClr>
                </a:solidFill>
              </a:rPr>
              <a:t>This presentation is part of data analytics internship by code basics and was prepared solely for learning purpose.					Wavecon Telecom</a:t>
            </a:r>
            <a:endParaRPr lang="en-IN" sz="1050" dirty="0">
              <a:solidFill>
                <a:schemeClr val="tx1">
                  <a:lumMod val="50000"/>
                  <a:lumOff val="50000"/>
                </a:schemeClr>
              </a:solidFill>
            </a:endParaRPr>
          </a:p>
        </p:txBody>
      </p:sp>
      <p:pic>
        <p:nvPicPr>
          <p:cNvPr id="10" name="q3(2)">
            <a:hlinkClick r:id="" action="ppaction://media"/>
            <a:extLst>
              <a:ext uri="{FF2B5EF4-FFF2-40B4-BE49-F238E27FC236}">
                <a16:creationId xmlns:a16="http://schemas.microsoft.com/office/drawing/2014/main" id="{EF41080C-3508-1668-4EE3-DC7781325FDA}"/>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9448165" y="5590553"/>
            <a:ext cx="487363" cy="487363"/>
          </a:xfrm>
          <a:prstGeom prst="rect">
            <a:avLst/>
          </a:prstGeom>
        </p:spPr>
      </p:pic>
    </p:spTree>
    <p:extLst>
      <p:ext uri="{BB962C8B-B14F-4D97-AF65-F5344CB8AC3E}">
        <p14:creationId xmlns:p14="http://schemas.microsoft.com/office/powerpoint/2010/main" val="2320049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996"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DF1747E-BF35-8E16-9F89-4050251AF7B9}"/>
              </a:ext>
            </a:extLst>
          </p:cNvPr>
          <p:cNvCxnSpPr>
            <a:cxnSpLocks/>
          </p:cNvCxnSpPr>
          <p:nvPr/>
        </p:nvCxnSpPr>
        <p:spPr>
          <a:xfrm>
            <a:off x="246000" y="6381139"/>
            <a:ext cx="11700000" cy="0"/>
          </a:xfrm>
          <a:prstGeom prst="line">
            <a:avLst/>
          </a:prstGeom>
        </p:spPr>
        <p:style>
          <a:lnRef idx="3">
            <a:schemeClr val="accent3"/>
          </a:lnRef>
          <a:fillRef idx="0">
            <a:schemeClr val="accent3"/>
          </a:fillRef>
          <a:effectRef idx="2">
            <a:schemeClr val="accent3"/>
          </a:effectRef>
          <a:fontRef idx="minor">
            <a:schemeClr val="tx1"/>
          </a:fontRef>
        </p:style>
      </p:cxnSp>
      <p:cxnSp>
        <p:nvCxnSpPr>
          <p:cNvPr id="3" name="Straight Connector 2">
            <a:extLst>
              <a:ext uri="{FF2B5EF4-FFF2-40B4-BE49-F238E27FC236}">
                <a16:creationId xmlns:a16="http://schemas.microsoft.com/office/drawing/2014/main" id="{BFD9C99C-792F-B3CF-1B30-AFCB10EBA424}"/>
              </a:ext>
            </a:extLst>
          </p:cNvPr>
          <p:cNvCxnSpPr/>
          <p:nvPr/>
        </p:nvCxnSpPr>
        <p:spPr>
          <a:xfrm>
            <a:off x="246000" y="993059"/>
            <a:ext cx="11700000" cy="0"/>
          </a:xfrm>
          <a:prstGeom prst="line">
            <a:avLst/>
          </a:prstGeom>
          <a:ln w="38100">
            <a:solidFill>
              <a:srgbClr val="6727F2"/>
            </a:solidFill>
          </a:ln>
        </p:spPr>
        <p:style>
          <a:lnRef idx="3">
            <a:schemeClr val="accent3"/>
          </a:lnRef>
          <a:fillRef idx="0">
            <a:schemeClr val="accent3"/>
          </a:fillRef>
          <a:effectRef idx="2">
            <a:schemeClr val="accent3"/>
          </a:effectRef>
          <a:fontRef idx="minor">
            <a:schemeClr val="tx1"/>
          </a:fontRef>
        </p:style>
      </p:cxnSp>
      <p:sp>
        <p:nvSpPr>
          <p:cNvPr id="5" name="TextBox 4">
            <a:extLst>
              <a:ext uri="{FF2B5EF4-FFF2-40B4-BE49-F238E27FC236}">
                <a16:creationId xmlns:a16="http://schemas.microsoft.com/office/drawing/2014/main" id="{D44E5A30-D5FA-E212-34BA-61968FA1F355}"/>
              </a:ext>
            </a:extLst>
          </p:cNvPr>
          <p:cNvSpPr txBox="1"/>
          <p:nvPr/>
        </p:nvSpPr>
        <p:spPr>
          <a:xfrm>
            <a:off x="1072936" y="36162"/>
            <a:ext cx="8572510" cy="954107"/>
          </a:xfrm>
          <a:prstGeom prst="rect">
            <a:avLst/>
          </a:prstGeom>
          <a:noFill/>
        </p:spPr>
        <p:txBody>
          <a:bodyPr wrap="square">
            <a:spAutoFit/>
          </a:bodyPr>
          <a:lstStyle/>
          <a:p>
            <a:r>
              <a:rPr lang="en-US" sz="2800" dirty="0">
                <a:highlight>
                  <a:srgbClr val="FFFFFF"/>
                </a:highlight>
                <a:latin typeface="Segoe UI Semibold" panose="020B0702040204020203" pitchFamily="34" charset="0"/>
                <a:cs typeface="Segoe UI Semibold" panose="020B0702040204020203" pitchFamily="34" charset="0"/>
              </a:rPr>
              <a:t>Is there any plan affected largely by the 5G launch? Should we continue or discontinue that plan?</a:t>
            </a:r>
          </a:p>
        </p:txBody>
      </p:sp>
      <p:sp>
        <p:nvSpPr>
          <p:cNvPr id="2" name="TextBox 1">
            <a:extLst>
              <a:ext uri="{FF2B5EF4-FFF2-40B4-BE49-F238E27FC236}">
                <a16:creationId xmlns:a16="http://schemas.microsoft.com/office/drawing/2014/main" id="{9343B7EA-F471-5729-7D1D-E891A81E9E3C}"/>
              </a:ext>
            </a:extLst>
          </p:cNvPr>
          <p:cNvSpPr txBox="1"/>
          <p:nvPr/>
        </p:nvSpPr>
        <p:spPr>
          <a:xfrm>
            <a:off x="8974063" y="1139103"/>
            <a:ext cx="2172929" cy="400110"/>
          </a:xfrm>
          <a:prstGeom prst="rect">
            <a:avLst/>
          </a:prstGeom>
          <a:noFill/>
        </p:spPr>
        <p:txBody>
          <a:bodyPr wrap="square" rtlCol="0">
            <a:spAutoFit/>
          </a:bodyPr>
          <a:lstStyle/>
          <a:p>
            <a:r>
              <a:rPr lang="en-US" sz="2000" dirty="0">
                <a:latin typeface="Segoe UI Semibold" panose="020B0702040204020203" pitchFamily="34" charset="0"/>
                <a:cs typeface="Segoe UI Semibold" panose="020B0702040204020203" pitchFamily="34" charset="0"/>
              </a:rPr>
              <a:t>KEY HIGHLIGHTS</a:t>
            </a:r>
          </a:p>
        </p:txBody>
      </p:sp>
      <p:cxnSp>
        <p:nvCxnSpPr>
          <p:cNvPr id="7" name="Straight Connector 6">
            <a:extLst>
              <a:ext uri="{FF2B5EF4-FFF2-40B4-BE49-F238E27FC236}">
                <a16:creationId xmlns:a16="http://schemas.microsoft.com/office/drawing/2014/main" id="{E52E4098-4B31-B439-9887-DD4FFBB53AC2}"/>
              </a:ext>
            </a:extLst>
          </p:cNvPr>
          <p:cNvCxnSpPr/>
          <p:nvPr/>
        </p:nvCxnSpPr>
        <p:spPr>
          <a:xfrm>
            <a:off x="8440528" y="1531348"/>
            <a:ext cx="3240000" cy="0"/>
          </a:xfrm>
          <a:prstGeom prst="line">
            <a:avLst/>
          </a:prstGeom>
        </p:spPr>
        <p:style>
          <a:lnRef idx="2">
            <a:schemeClr val="dk1"/>
          </a:lnRef>
          <a:fillRef idx="0">
            <a:schemeClr val="dk1"/>
          </a:fillRef>
          <a:effectRef idx="1">
            <a:schemeClr val="dk1"/>
          </a:effectRef>
          <a:fontRef idx="minor">
            <a:schemeClr val="tx1"/>
          </a:fontRef>
        </p:style>
      </p:cxnSp>
      <p:sp>
        <p:nvSpPr>
          <p:cNvPr id="9" name="TextBox 8">
            <a:extLst>
              <a:ext uri="{FF2B5EF4-FFF2-40B4-BE49-F238E27FC236}">
                <a16:creationId xmlns:a16="http://schemas.microsoft.com/office/drawing/2014/main" id="{6D17FE64-947D-9F92-5EE4-4D294D1560C0}"/>
              </a:ext>
            </a:extLst>
          </p:cNvPr>
          <p:cNvSpPr txBox="1"/>
          <p:nvPr/>
        </p:nvSpPr>
        <p:spPr>
          <a:xfrm>
            <a:off x="8440527" y="1577101"/>
            <a:ext cx="3348350" cy="4539704"/>
          </a:xfrm>
          <a:prstGeom prst="rect">
            <a:avLst/>
          </a:prstGeom>
          <a:noFill/>
        </p:spPr>
        <p:txBody>
          <a:bodyPr wrap="square" rtlCol="0">
            <a:spAutoFit/>
          </a:bodyPr>
          <a:lstStyle/>
          <a:p>
            <a:pPr marL="342900" indent="-342900">
              <a:buFont typeface="Arial" panose="020B0604020202020204" pitchFamily="34" charset="0"/>
              <a:buChar char="•"/>
            </a:pPr>
            <a:r>
              <a:rPr lang="en-US" sz="1700" b="1" dirty="0">
                <a:latin typeface="Segoe UI" panose="020B0502040204020203" pitchFamily="34" charset="0"/>
                <a:cs typeface="Segoe UI" panose="020B0502040204020203" pitchFamily="34" charset="0"/>
              </a:rPr>
              <a:t>Smart Recharge Pack</a:t>
            </a:r>
            <a:r>
              <a:rPr lang="en-US" sz="1700" dirty="0">
                <a:latin typeface="Segoe UI" panose="020B0502040204020203" pitchFamily="34" charset="0"/>
                <a:cs typeface="Segoe UI" panose="020B0502040204020203" pitchFamily="34" charset="0"/>
              </a:rPr>
              <a:t>: Revenue increased from ₹1.8B to ₹2.4B, indicating strong performance.</a:t>
            </a:r>
          </a:p>
          <a:p>
            <a:pPr marL="342900" indent="-342900">
              <a:buFont typeface="Arial" panose="020B0604020202020204" pitchFamily="34" charset="0"/>
              <a:buChar char="•"/>
            </a:pPr>
            <a:r>
              <a:rPr lang="en-US" sz="1700" b="1" dirty="0">
                <a:latin typeface="Segoe UI" panose="020B0502040204020203" pitchFamily="34" charset="0"/>
                <a:cs typeface="Segoe UI" panose="020B0502040204020203" pitchFamily="34" charset="0"/>
              </a:rPr>
              <a:t>Ultra Fast Mega Pack</a:t>
            </a:r>
            <a:r>
              <a:rPr lang="en-US" sz="1700" dirty="0">
                <a:latin typeface="Segoe UI" panose="020B0502040204020203" pitchFamily="34" charset="0"/>
                <a:cs typeface="Segoe UI" panose="020B0502040204020203" pitchFamily="34" charset="0"/>
              </a:rPr>
              <a:t>: New 5G plan, quickly generating ₹1.9B in revenue.</a:t>
            </a:r>
          </a:p>
          <a:p>
            <a:pPr marL="342900" indent="-342900">
              <a:buFont typeface="Arial" panose="020B0604020202020204" pitchFamily="34" charset="0"/>
              <a:buChar char="•"/>
            </a:pPr>
            <a:r>
              <a:rPr lang="en-US" sz="1700" b="1" dirty="0">
                <a:latin typeface="Segoe UI" panose="020B0502040204020203" pitchFamily="34" charset="0"/>
                <a:cs typeface="Segoe UI" panose="020B0502040204020203" pitchFamily="34" charset="0"/>
              </a:rPr>
              <a:t>Ultra Duo Data Pack</a:t>
            </a:r>
            <a:r>
              <a:rPr lang="en-US" sz="1700" dirty="0">
                <a:latin typeface="Segoe UI" panose="020B0502040204020203" pitchFamily="34" charset="0"/>
                <a:cs typeface="Segoe UI" panose="020B0502040204020203" pitchFamily="34" charset="0"/>
              </a:rPr>
              <a:t>: New 5G plan, achieving ₹1.2B in revenue, showing positive customer response.</a:t>
            </a:r>
          </a:p>
          <a:p>
            <a:pPr marL="342900" indent="-342900">
              <a:buFont typeface="Arial" panose="020B0604020202020204" pitchFamily="34" charset="0"/>
              <a:buChar char="•"/>
            </a:pPr>
            <a:r>
              <a:rPr lang="en-US" sz="1700" b="1" dirty="0">
                <a:latin typeface="Segoe UI" panose="020B0502040204020203" pitchFamily="34" charset="0"/>
                <a:cs typeface="Segoe UI" panose="020B0502040204020203" pitchFamily="34" charset="0"/>
              </a:rPr>
              <a:t>25 GB Combo 3G/4G Data Pack (P7)</a:t>
            </a:r>
            <a:r>
              <a:rPr lang="en-US" sz="1700" dirty="0">
                <a:latin typeface="Segoe UI" panose="020B0502040204020203" pitchFamily="34" charset="0"/>
                <a:cs typeface="Segoe UI" panose="020B0502040204020203" pitchFamily="34" charset="0"/>
              </a:rPr>
              <a:t> faced a significant revenue drop from ₹582.4 million to ₹155.6 million due to the 5G launch, suggesting it should be discontinued.</a:t>
            </a:r>
          </a:p>
        </p:txBody>
      </p:sp>
      <p:pic>
        <p:nvPicPr>
          <p:cNvPr id="15" name="Picture 14">
            <a:extLst>
              <a:ext uri="{FF2B5EF4-FFF2-40B4-BE49-F238E27FC236}">
                <a16:creationId xmlns:a16="http://schemas.microsoft.com/office/drawing/2014/main" id="{106597D5-0E5F-279D-08C8-1B0B51EAC03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2161" y="1322181"/>
            <a:ext cx="6421550" cy="4213637"/>
          </a:xfrm>
          <a:prstGeom prst="rect">
            <a:avLst/>
          </a:prstGeom>
        </p:spPr>
      </p:pic>
      <p:pic>
        <p:nvPicPr>
          <p:cNvPr id="6" name="Picture 5" descr="A white circle with blue text and black text&#10;&#10;Description automatically generated">
            <a:extLst>
              <a:ext uri="{FF2B5EF4-FFF2-40B4-BE49-F238E27FC236}">
                <a16:creationId xmlns:a16="http://schemas.microsoft.com/office/drawing/2014/main" id="{BA2B8162-C689-05E7-9026-F29E60BD13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86000" y="6442343"/>
            <a:ext cx="360000" cy="360000"/>
          </a:xfrm>
          <a:prstGeom prst="rect">
            <a:avLst/>
          </a:prstGeom>
        </p:spPr>
      </p:pic>
      <p:sp>
        <p:nvSpPr>
          <p:cNvPr id="11" name="TextBox 10">
            <a:extLst>
              <a:ext uri="{FF2B5EF4-FFF2-40B4-BE49-F238E27FC236}">
                <a16:creationId xmlns:a16="http://schemas.microsoft.com/office/drawing/2014/main" id="{B86085C5-C176-156D-2C08-DF85258E2D34}"/>
              </a:ext>
            </a:extLst>
          </p:cNvPr>
          <p:cNvSpPr txBox="1"/>
          <p:nvPr/>
        </p:nvSpPr>
        <p:spPr>
          <a:xfrm>
            <a:off x="1072937" y="6391758"/>
            <a:ext cx="10312156" cy="253916"/>
          </a:xfrm>
          <a:prstGeom prst="rect">
            <a:avLst/>
          </a:prstGeom>
          <a:noFill/>
        </p:spPr>
        <p:txBody>
          <a:bodyPr wrap="square" rtlCol="0">
            <a:spAutoFit/>
          </a:bodyPr>
          <a:lstStyle/>
          <a:p>
            <a:r>
              <a:rPr lang="en-US" sz="1050" dirty="0">
                <a:solidFill>
                  <a:schemeClr val="tx1">
                    <a:lumMod val="50000"/>
                    <a:lumOff val="50000"/>
                  </a:schemeClr>
                </a:solidFill>
              </a:rPr>
              <a:t>This presentation is part of data analytics internship by code basics and was prepared solely for learning purpose.					Wavecon Telecom</a:t>
            </a:r>
            <a:endParaRPr lang="en-IN" sz="1050" dirty="0">
              <a:solidFill>
                <a:schemeClr val="tx1">
                  <a:lumMod val="50000"/>
                  <a:lumOff val="50000"/>
                </a:schemeClr>
              </a:solidFill>
            </a:endParaRPr>
          </a:p>
        </p:txBody>
      </p:sp>
    </p:spTree>
    <p:extLst>
      <p:ext uri="{BB962C8B-B14F-4D97-AF65-F5344CB8AC3E}">
        <p14:creationId xmlns:p14="http://schemas.microsoft.com/office/powerpoint/2010/main" val="12005062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DF1747E-BF35-8E16-9F89-4050251AF7B9}"/>
              </a:ext>
            </a:extLst>
          </p:cNvPr>
          <p:cNvCxnSpPr>
            <a:cxnSpLocks/>
          </p:cNvCxnSpPr>
          <p:nvPr/>
        </p:nvCxnSpPr>
        <p:spPr>
          <a:xfrm>
            <a:off x="246000" y="6381139"/>
            <a:ext cx="11700000" cy="0"/>
          </a:xfrm>
          <a:prstGeom prst="line">
            <a:avLst/>
          </a:prstGeom>
        </p:spPr>
        <p:style>
          <a:lnRef idx="3">
            <a:schemeClr val="accent3"/>
          </a:lnRef>
          <a:fillRef idx="0">
            <a:schemeClr val="accent3"/>
          </a:fillRef>
          <a:effectRef idx="2">
            <a:schemeClr val="accent3"/>
          </a:effectRef>
          <a:fontRef idx="minor">
            <a:schemeClr val="tx1"/>
          </a:fontRef>
        </p:style>
      </p:cxnSp>
      <p:cxnSp>
        <p:nvCxnSpPr>
          <p:cNvPr id="3" name="Straight Connector 2">
            <a:extLst>
              <a:ext uri="{FF2B5EF4-FFF2-40B4-BE49-F238E27FC236}">
                <a16:creationId xmlns:a16="http://schemas.microsoft.com/office/drawing/2014/main" id="{BFD9C99C-792F-B3CF-1B30-AFCB10EBA424}"/>
              </a:ext>
            </a:extLst>
          </p:cNvPr>
          <p:cNvCxnSpPr/>
          <p:nvPr/>
        </p:nvCxnSpPr>
        <p:spPr>
          <a:xfrm>
            <a:off x="246000" y="993059"/>
            <a:ext cx="11700000" cy="0"/>
          </a:xfrm>
          <a:prstGeom prst="line">
            <a:avLst/>
          </a:prstGeom>
          <a:ln w="38100">
            <a:solidFill>
              <a:srgbClr val="6727F2"/>
            </a:solidFill>
          </a:ln>
        </p:spPr>
        <p:style>
          <a:lnRef idx="3">
            <a:schemeClr val="accent3"/>
          </a:lnRef>
          <a:fillRef idx="0">
            <a:schemeClr val="accent3"/>
          </a:fillRef>
          <a:effectRef idx="2">
            <a:schemeClr val="accent3"/>
          </a:effectRef>
          <a:fontRef idx="minor">
            <a:schemeClr val="tx1"/>
          </a:fontRef>
        </p:style>
      </p:cxnSp>
      <p:sp>
        <p:nvSpPr>
          <p:cNvPr id="5" name="TextBox 4">
            <a:extLst>
              <a:ext uri="{FF2B5EF4-FFF2-40B4-BE49-F238E27FC236}">
                <a16:creationId xmlns:a16="http://schemas.microsoft.com/office/drawing/2014/main" id="{D44E5A30-D5FA-E212-34BA-61968FA1F355}"/>
              </a:ext>
            </a:extLst>
          </p:cNvPr>
          <p:cNvSpPr txBox="1"/>
          <p:nvPr/>
        </p:nvSpPr>
        <p:spPr>
          <a:xfrm>
            <a:off x="1072935" y="36162"/>
            <a:ext cx="9575400" cy="954107"/>
          </a:xfrm>
          <a:prstGeom prst="rect">
            <a:avLst/>
          </a:prstGeom>
          <a:noFill/>
        </p:spPr>
        <p:txBody>
          <a:bodyPr wrap="square">
            <a:spAutoFit/>
          </a:bodyPr>
          <a:lstStyle/>
          <a:p>
            <a:r>
              <a:rPr lang="en-US" sz="2800" dirty="0">
                <a:highlight>
                  <a:srgbClr val="FFFFFF"/>
                </a:highlight>
                <a:latin typeface="Segoe UI Semibold" panose="020B0702040204020203" pitchFamily="34" charset="0"/>
                <a:cs typeface="Segoe UI Semibold" panose="020B0702040204020203" pitchFamily="34" charset="0"/>
              </a:rPr>
              <a:t>Is there any plan that is discontinued after the 5G launch? What is the reason for it?</a:t>
            </a:r>
          </a:p>
        </p:txBody>
      </p:sp>
      <p:sp>
        <p:nvSpPr>
          <p:cNvPr id="2" name="TextBox 1">
            <a:extLst>
              <a:ext uri="{FF2B5EF4-FFF2-40B4-BE49-F238E27FC236}">
                <a16:creationId xmlns:a16="http://schemas.microsoft.com/office/drawing/2014/main" id="{9343B7EA-F471-5729-7D1D-E891A81E9E3C}"/>
              </a:ext>
            </a:extLst>
          </p:cNvPr>
          <p:cNvSpPr txBox="1"/>
          <p:nvPr/>
        </p:nvSpPr>
        <p:spPr>
          <a:xfrm>
            <a:off x="8974063" y="1109609"/>
            <a:ext cx="2172929" cy="400110"/>
          </a:xfrm>
          <a:prstGeom prst="rect">
            <a:avLst/>
          </a:prstGeom>
          <a:noFill/>
        </p:spPr>
        <p:txBody>
          <a:bodyPr wrap="square" rtlCol="0">
            <a:spAutoFit/>
          </a:bodyPr>
          <a:lstStyle/>
          <a:p>
            <a:r>
              <a:rPr lang="en-US" sz="2000" dirty="0">
                <a:latin typeface="Segoe UI Semibold" panose="020B0702040204020203" pitchFamily="34" charset="0"/>
                <a:cs typeface="Segoe UI Semibold" panose="020B0702040204020203" pitchFamily="34" charset="0"/>
              </a:rPr>
              <a:t>KEY HIGHLIGHTS</a:t>
            </a:r>
          </a:p>
        </p:txBody>
      </p:sp>
      <p:cxnSp>
        <p:nvCxnSpPr>
          <p:cNvPr id="7" name="Straight Connector 6">
            <a:extLst>
              <a:ext uri="{FF2B5EF4-FFF2-40B4-BE49-F238E27FC236}">
                <a16:creationId xmlns:a16="http://schemas.microsoft.com/office/drawing/2014/main" id="{E52E4098-4B31-B439-9887-DD4FFBB53AC2}"/>
              </a:ext>
            </a:extLst>
          </p:cNvPr>
          <p:cNvCxnSpPr/>
          <p:nvPr/>
        </p:nvCxnSpPr>
        <p:spPr>
          <a:xfrm>
            <a:off x="8440528" y="1501854"/>
            <a:ext cx="3240000" cy="0"/>
          </a:xfrm>
          <a:prstGeom prst="line">
            <a:avLst/>
          </a:prstGeom>
        </p:spPr>
        <p:style>
          <a:lnRef idx="2">
            <a:schemeClr val="dk1"/>
          </a:lnRef>
          <a:fillRef idx="0">
            <a:schemeClr val="dk1"/>
          </a:fillRef>
          <a:effectRef idx="1">
            <a:schemeClr val="dk1"/>
          </a:effectRef>
          <a:fontRef idx="minor">
            <a:schemeClr val="tx1"/>
          </a:fontRef>
        </p:style>
      </p:cxnSp>
      <p:sp>
        <p:nvSpPr>
          <p:cNvPr id="9" name="TextBox 8">
            <a:extLst>
              <a:ext uri="{FF2B5EF4-FFF2-40B4-BE49-F238E27FC236}">
                <a16:creationId xmlns:a16="http://schemas.microsoft.com/office/drawing/2014/main" id="{6D17FE64-947D-9F92-5EE4-4D294D1560C0}"/>
              </a:ext>
            </a:extLst>
          </p:cNvPr>
          <p:cNvSpPr txBox="1"/>
          <p:nvPr/>
        </p:nvSpPr>
        <p:spPr>
          <a:xfrm>
            <a:off x="8440527" y="1586934"/>
            <a:ext cx="3240000" cy="4801314"/>
          </a:xfrm>
          <a:prstGeom prst="rect">
            <a:avLst/>
          </a:prstGeom>
          <a:noFill/>
        </p:spPr>
        <p:txBody>
          <a:bodyPr wrap="square" rtlCol="0">
            <a:spAutoFit/>
          </a:bodyPr>
          <a:lstStyle/>
          <a:p>
            <a:pPr marL="342900" indent="-342900">
              <a:buFont typeface="Arial" panose="020B0604020202020204" pitchFamily="34" charset="0"/>
              <a:buChar char="•"/>
            </a:pPr>
            <a:r>
              <a:rPr lang="en-US" sz="1700" b="1" dirty="0">
                <a:latin typeface="Segoe UI" panose="020B0502040204020203" pitchFamily="34" charset="0"/>
                <a:cs typeface="Segoe UI" panose="020B0502040204020203" pitchFamily="34" charset="0"/>
              </a:rPr>
              <a:t>Plan P8 - Daily Saviour (1 GB/Day)</a:t>
            </a:r>
            <a:r>
              <a:rPr lang="en-US" sz="1700" dirty="0">
                <a:latin typeface="Segoe UI" panose="020B0502040204020203" pitchFamily="34" charset="0"/>
                <a:cs typeface="Segoe UI" panose="020B0502040204020203" pitchFamily="34" charset="0"/>
              </a:rPr>
              <a:t>: Discontinued due to short validity and inadequate data for 5G demands.</a:t>
            </a:r>
          </a:p>
          <a:p>
            <a:pPr marL="342900" indent="-342900">
              <a:buFont typeface="Arial" panose="020B0604020202020204" pitchFamily="34" charset="0"/>
              <a:buChar char="•"/>
            </a:pPr>
            <a:r>
              <a:rPr lang="en-US" sz="1700" b="1" dirty="0">
                <a:latin typeface="Segoe UI" panose="020B0502040204020203" pitchFamily="34" charset="0"/>
                <a:cs typeface="Segoe UI" panose="020B0502040204020203" pitchFamily="34" charset="0"/>
              </a:rPr>
              <a:t>Plan P9 - Combo TopUp (14.95 Talktime and 300 MB Data):</a:t>
            </a:r>
            <a:r>
              <a:rPr lang="en-US" sz="1700" dirty="0">
                <a:latin typeface="Segoe UI" panose="020B0502040204020203" pitchFamily="34" charset="0"/>
                <a:cs typeface="Segoe UI" panose="020B0502040204020203" pitchFamily="34" charset="0"/>
              </a:rPr>
              <a:t> Discontinued as consumer preference shifted towards plans with more data and talk time.</a:t>
            </a:r>
          </a:p>
          <a:p>
            <a:pPr marL="342900" indent="-342900">
              <a:buFont typeface="Arial" panose="020B0604020202020204" pitchFamily="34" charset="0"/>
              <a:buChar char="•"/>
            </a:pPr>
            <a:r>
              <a:rPr lang="en-US" sz="1700" b="1" dirty="0">
                <a:latin typeface="Segoe UI" panose="020B0502040204020203" pitchFamily="34" charset="0"/>
                <a:cs typeface="Segoe UI" panose="020B0502040204020203" pitchFamily="34" charset="0"/>
              </a:rPr>
              <a:t>Plan P10 - Big Combo Pack (6 GB/Day):</a:t>
            </a:r>
            <a:r>
              <a:rPr lang="en-US" sz="1700" dirty="0">
                <a:latin typeface="Segoe UI" panose="020B0502040204020203" pitchFamily="34" charset="0"/>
                <a:cs typeface="Segoe UI" panose="020B0502040204020203" pitchFamily="34" charset="0"/>
              </a:rPr>
              <a:t> Discontinued because of its short 3-day validity not meeting customer expectations for flexibility in data usage.</a:t>
            </a:r>
          </a:p>
        </p:txBody>
      </p:sp>
      <p:pic>
        <p:nvPicPr>
          <p:cNvPr id="4" name="Picture 3">
            <a:extLst>
              <a:ext uri="{FF2B5EF4-FFF2-40B4-BE49-F238E27FC236}">
                <a16:creationId xmlns:a16="http://schemas.microsoft.com/office/drawing/2014/main" id="{A9BFB257-B252-D572-30F9-6F960819500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143437" y="1112217"/>
            <a:ext cx="6588000" cy="1764795"/>
          </a:xfrm>
          <a:prstGeom prst="rect">
            <a:avLst/>
          </a:prstGeom>
        </p:spPr>
      </p:pic>
      <p:pic>
        <p:nvPicPr>
          <p:cNvPr id="11" name="Picture 10">
            <a:extLst>
              <a:ext uri="{FF2B5EF4-FFF2-40B4-BE49-F238E27FC236}">
                <a16:creationId xmlns:a16="http://schemas.microsoft.com/office/drawing/2014/main" id="{E3F3002A-ED89-A680-6CB6-ECDB1AED25BC}"/>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178264" y="2734493"/>
            <a:ext cx="6588000" cy="1814710"/>
          </a:xfrm>
          <a:prstGeom prst="rect">
            <a:avLst/>
          </a:prstGeom>
        </p:spPr>
      </p:pic>
      <p:pic>
        <p:nvPicPr>
          <p:cNvPr id="12" name="Picture 11">
            <a:extLst>
              <a:ext uri="{FF2B5EF4-FFF2-40B4-BE49-F238E27FC236}">
                <a16:creationId xmlns:a16="http://schemas.microsoft.com/office/drawing/2014/main" id="{175DA760-EC95-C208-E2D5-0F81CEBF9CC2}"/>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1178264" y="4451952"/>
            <a:ext cx="6588000" cy="1751133"/>
          </a:xfrm>
          <a:prstGeom prst="rect">
            <a:avLst/>
          </a:prstGeom>
        </p:spPr>
      </p:pic>
      <p:pic>
        <p:nvPicPr>
          <p:cNvPr id="14" name="Picture 13" descr="A white circle with blue text and black text&#10;&#10;Description automatically generated">
            <a:extLst>
              <a:ext uri="{FF2B5EF4-FFF2-40B4-BE49-F238E27FC236}">
                <a16:creationId xmlns:a16="http://schemas.microsoft.com/office/drawing/2014/main" id="{1888AA3E-CF24-CF88-ED8C-DC1BF643ECA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586000" y="6442343"/>
            <a:ext cx="360000" cy="360000"/>
          </a:xfrm>
          <a:prstGeom prst="rect">
            <a:avLst/>
          </a:prstGeom>
        </p:spPr>
      </p:pic>
      <p:sp>
        <p:nvSpPr>
          <p:cNvPr id="16" name="TextBox 15">
            <a:extLst>
              <a:ext uri="{FF2B5EF4-FFF2-40B4-BE49-F238E27FC236}">
                <a16:creationId xmlns:a16="http://schemas.microsoft.com/office/drawing/2014/main" id="{76D84DAE-593A-DFB5-DA1B-52CF38CC2B8C}"/>
              </a:ext>
            </a:extLst>
          </p:cNvPr>
          <p:cNvSpPr txBox="1"/>
          <p:nvPr/>
        </p:nvSpPr>
        <p:spPr>
          <a:xfrm>
            <a:off x="1072937" y="6391758"/>
            <a:ext cx="10312156" cy="253916"/>
          </a:xfrm>
          <a:prstGeom prst="rect">
            <a:avLst/>
          </a:prstGeom>
          <a:noFill/>
        </p:spPr>
        <p:txBody>
          <a:bodyPr wrap="square" rtlCol="0">
            <a:spAutoFit/>
          </a:bodyPr>
          <a:lstStyle/>
          <a:p>
            <a:r>
              <a:rPr lang="en-US" sz="1050" dirty="0">
                <a:solidFill>
                  <a:schemeClr val="tx1">
                    <a:lumMod val="50000"/>
                    <a:lumOff val="50000"/>
                  </a:schemeClr>
                </a:solidFill>
              </a:rPr>
              <a:t>This presentation is part of data analytics internship by code basics and was prepared solely for learning purpose.					Wavecon Telecom</a:t>
            </a:r>
            <a:endParaRPr lang="en-IN" sz="1050" dirty="0">
              <a:solidFill>
                <a:schemeClr val="tx1">
                  <a:lumMod val="50000"/>
                  <a:lumOff val="50000"/>
                </a:schemeClr>
              </a:solidFill>
            </a:endParaRPr>
          </a:p>
        </p:txBody>
      </p:sp>
      <p:pic>
        <p:nvPicPr>
          <p:cNvPr id="6" name="q4">
            <a:hlinkClick r:id="" action="ppaction://media"/>
            <a:extLst>
              <a:ext uri="{FF2B5EF4-FFF2-40B4-BE49-F238E27FC236}">
                <a16:creationId xmlns:a16="http://schemas.microsoft.com/office/drawing/2014/main" id="{13A5397D-89D7-8336-D844-0A73870146CE}"/>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7899515" y="5804749"/>
            <a:ext cx="487363" cy="487363"/>
          </a:xfrm>
          <a:prstGeom prst="rect">
            <a:avLst/>
          </a:prstGeom>
        </p:spPr>
      </p:pic>
    </p:spTree>
    <p:extLst>
      <p:ext uri="{BB962C8B-B14F-4D97-AF65-F5344CB8AC3E}">
        <p14:creationId xmlns:p14="http://schemas.microsoft.com/office/powerpoint/2010/main" val="3375346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23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DF1747E-BF35-8E16-9F89-4050251AF7B9}"/>
              </a:ext>
            </a:extLst>
          </p:cNvPr>
          <p:cNvCxnSpPr>
            <a:cxnSpLocks/>
          </p:cNvCxnSpPr>
          <p:nvPr/>
        </p:nvCxnSpPr>
        <p:spPr>
          <a:xfrm>
            <a:off x="246000" y="6381139"/>
            <a:ext cx="11700000" cy="0"/>
          </a:xfrm>
          <a:prstGeom prst="line">
            <a:avLst/>
          </a:prstGeom>
        </p:spPr>
        <p:style>
          <a:lnRef idx="3">
            <a:schemeClr val="accent3"/>
          </a:lnRef>
          <a:fillRef idx="0">
            <a:schemeClr val="accent3"/>
          </a:fillRef>
          <a:effectRef idx="2">
            <a:schemeClr val="accent3"/>
          </a:effectRef>
          <a:fontRef idx="minor">
            <a:schemeClr val="tx1"/>
          </a:fontRef>
        </p:style>
      </p:cxnSp>
      <p:cxnSp>
        <p:nvCxnSpPr>
          <p:cNvPr id="3" name="Straight Connector 2">
            <a:extLst>
              <a:ext uri="{FF2B5EF4-FFF2-40B4-BE49-F238E27FC236}">
                <a16:creationId xmlns:a16="http://schemas.microsoft.com/office/drawing/2014/main" id="{BFD9C99C-792F-B3CF-1B30-AFCB10EBA424}"/>
              </a:ext>
            </a:extLst>
          </p:cNvPr>
          <p:cNvCxnSpPr/>
          <p:nvPr/>
        </p:nvCxnSpPr>
        <p:spPr>
          <a:xfrm>
            <a:off x="246000" y="993059"/>
            <a:ext cx="11700000" cy="0"/>
          </a:xfrm>
          <a:prstGeom prst="line">
            <a:avLst/>
          </a:prstGeom>
          <a:ln w="38100">
            <a:solidFill>
              <a:srgbClr val="6727F2"/>
            </a:solidFill>
          </a:ln>
        </p:spPr>
        <p:style>
          <a:lnRef idx="3">
            <a:schemeClr val="accent3"/>
          </a:lnRef>
          <a:fillRef idx="0">
            <a:schemeClr val="accent3"/>
          </a:fillRef>
          <a:effectRef idx="2">
            <a:schemeClr val="accent3"/>
          </a:effectRef>
          <a:fontRef idx="minor">
            <a:schemeClr val="tx1"/>
          </a:fontRef>
        </p:style>
      </p:cxnSp>
      <p:sp>
        <p:nvSpPr>
          <p:cNvPr id="5" name="TextBox 4">
            <a:extLst>
              <a:ext uri="{FF2B5EF4-FFF2-40B4-BE49-F238E27FC236}">
                <a16:creationId xmlns:a16="http://schemas.microsoft.com/office/drawing/2014/main" id="{D44E5A30-D5FA-E212-34BA-61968FA1F355}"/>
              </a:ext>
            </a:extLst>
          </p:cNvPr>
          <p:cNvSpPr txBox="1"/>
          <p:nvPr/>
        </p:nvSpPr>
        <p:spPr>
          <a:xfrm>
            <a:off x="1072935" y="439289"/>
            <a:ext cx="10224329" cy="523220"/>
          </a:xfrm>
          <a:prstGeom prst="rect">
            <a:avLst/>
          </a:prstGeom>
          <a:noFill/>
        </p:spPr>
        <p:txBody>
          <a:bodyPr wrap="square">
            <a:spAutoFit/>
          </a:bodyPr>
          <a:lstStyle/>
          <a:p>
            <a:r>
              <a:rPr lang="en-US" sz="2800" dirty="0">
                <a:solidFill>
                  <a:schemeClr val="bg1">
                    <a:lumMod val="50000"/>
                  </a:schemeClr>
                </a:solidFill>
                <a:highlight>
                  <a:srgbClr val="FFFFFF"/>
                </a:highlight>
                <a:latin typeface="Segoe UI Semibold" panose="020B0702040204020203" pitchFamily="34" charset="0"/>
                <a:cs typeface="Segoe UI Semibold" panose="020B0702040204020203" pitchFamily="34" charset="0"/>
              </a:rPr>
              <a:t>Recommendations:</a:t>
            </a:r>
          </a:p>
        </p:txBody>
      </p:sp>
      <p:sp>
        <p:nvSpPr>
          <p:cNvPr id="9" name="TextBox 8">
            <a:extLst>
              <a:ext uri="{FF2B5EF4-FFF2-40B4-BE49-F238E27FC236}">
                <a16:creationId xmlns:a16="http://schemas.microsoft.com/office/drawing/2014/main" id="{6D17FE64-947D-9F92-5EE4-4D294D1560C0}"/>
              </a:ext>
            </a:extLst>
          </p:cNvPr>
          <p:cNvSpPr txBox="1"/>
          <p:nvPr/>
        </p:nvSpPr>
        <p:spPr>
          <a:xfrm>
            <a:off x="1072934" y="1232967"/>
            <a:ext cx="9078984" cy="3970318"/>
          </a:xfrm>
          <a:prstGeom prst="rect">
            <a:avLst/>
          </a:prstGeom>
          <a:noFill/>
        </p:spPr>
        <p:txBody>
          <a:bodyPr wrap="square" rtlCol="0">
            <a:spAutoFit/>
          </a:bodyPr>
          <a:lstStyle/>
          <a:p>
            <a:pPr marL="342900" indent="-342900">
              <a:buFont typeface="+mj-lt"/>
              <a:buAutoNum type="arabicPeriod"/>
            </a:pPr>
            <a:r>
              <a:rPr lang="en-US" b="1" dirty="0">
                <a:latin typeface="Segoe UI" panose="020B0502040204020203" pitchFamily="34" charset="0"/>
                <a:cs typeface="Segoe UI" panose="020B0502040204020203" pitchFamily="34" charset="0"/>
              </a:rPr>
              <a:t>Network Enhancement</a:t>
            </a:r>
            <a:r>
              <a:rPr lang="en-US" b="1" dirty="0"/>
              <a:t>:</a:t>
            </a:r>
            <a:r>
              <a:rPr lang="en-US" dirty="0"/>
              <a:t> Improve 5G network quality and introduce new compatible devices and services</a:t>
            </a:r>
            <a:r>
              <a:rPr lang="en-US" dirty="0">
                <a:latin typeface="Segoe UI" panose="020B0502040204020203" pitchFamily="34" charset="0"/>
                <a:cs typeface="Segoe UI" panose="020B0502040204020203" pitchFamily="34" charset="0"/>
              </a:rPr>
              <a:t>.</a:t>
            </a:r>
          </a:p>
          <a:p>
            <a:pPr marL="342900" indent="-342900">
              <a:buFont typeface="+mj-lt"/>
              <a:buAutoNum type="arabicPeriod"/>
            </a:pPr>
            <a:r>
              <a:rPr lang="en-US" b="1" dirty="0">
                <a:latin typeface="Segoe UI" panose="020B0502040204020203" pitchFamily="34" charset="0"/>
                <a:cs typeface="Segoe UI" panose="020B0502040204020203" pitchFamily="34" charset="0"/>
              </a:rPr>
              <a:t>Expansion</a:t>
            </a:r>
            <a:r>
              <a:rPr lang="en-US" dirty="0">
                <a:latin typeface="Segoe UI" panose="020B0502040204020203" pitchFamily="34" charset="0"/>
                <a:cs typeface="Segoe UI" panose="020B0502040204020203" pitchFamily="34" charset="0"/>
              </a:rPr>
              <a:t> </a:t>
            </a:r>
            <a:r>
              <a:rPr lang="en-US" b="1" dirty="0">
                <a:latin typeface="Segoe UI" panose="020B0502040204020203" pitchFamily="34" charset="0"/>
                <a:cs typeface="Segoe UI" panose="020B0502040204020203" pitchFamily="34" charset="0"/>
              </a:rPr>
              <a:t>Strategy</a:t>
            </a:r>
            <a:r>
              <a:rPr lang="en-US" dirty="0">
                <a:latin typeface="Segoe UI" panose="020B0502040204020203" pitchFamily="34" charset="0"/>
                <a:cs typeface="Segoe UI" panose="020B0502040204020203" pitchFamily="34" charset="0"/>
              </a:rPr>
              <a:t>: </a:t>
            </a:r>
            <a:r>
              <a:rPr lang="en-US" dirty="0"/>
              <a:t>Extend 5G coverage and invest in infrastructure to enhance connectivity</a:t>
            </a:r>
            <a:r>
              <a:rPr lang="en-US" dirty="0">
                <a:latin typeface="Segoe UI" panose="020B0502040204020203" pitchFamily="34" charset="0"/>
                <a:cs typeface="Segoe UI" panose="020B0502040204020203" pitchFamily="34" charset="0"/>
              </a:rPr>
              <a:t>.</a:t>
            </a:r>
          </a:p>
          <a:p>
            <a:pPr marL="342900" indent="-342900">
              <a:buFont typeface="+mj-lt"/>
              <a:buAutoNum type="arabicPeriod"/>
            </a:pPr>
            <a:r>
              <a:rPr lang="en-US" b="1" dirty="0">
                <a:latin typeface="Segoe UI" panose="020B0502040204020203" pitchFamily="34" charset="0"/>
                <a:cs typeface="Segoe UI" panose="020B0502040204020203" pitchFamily="34" charset="0"/>
              </a:rPr>
              <a:t>Competitive</a:t>
            </a:r>
            <a:r>
              <a:rPr lang="en-US" dirty="0">
                <a:latin typeface="Segoe UI" panose="020B0502040204020203" pitchFamily="34" charset="0"/>
                <a:cs typeface="Segoe UI" panose="020B0502040204020203" pitchFamily="34" charset="0"/>
              </a:rPr>
              <a:t> </a:t>
            </a:r>
            <a:r>
              <a:rPr lang="en-US" b="1" dirty="0">
                <a:latin typeface="Segoe UI" panose="020B0502040204020203" pitchFamily="34" charset="0"/>
                <a:cs typeface="Segoe UI" panose="020B0502040204020203" pitchFamily="34" charset="0"/>
              </a:rPr>
              <a:t>Pricing</a:t>
            </a:r>
            <a:r>
              <a:rPr lang="en-US" dirty="0">
                <a:latin typeface="Segoe UI" panose="020B0502040204020203" pitchFamily="34" charset="0"/>
                <a:cs typeface="Segoe UI" panose="020B0502040204020203" pitchFamily="34" charset="0"/>
              </a:rPr>
              <a:t>: </a:t>
            </a:r>
            <a:r>
              <a:rPr lang="en-US" dirty="0"/>
              <a:t>Provide transparent and competitive pricing plans to attract and retain customers</a:t>
            </a:r>
            <a:r>
              <a:rPr lang="en-US" dirty="0">
                <a:latin typeface="Segoe UI" panose="020B0502040204020203" pitchFamily="34" charset="0"/>
                <a:cs typeface="Segoe UI" panose="020B0502040204020203" pitchFamily="34" charset="0"/>
              </a:rPr>
              <a:t>.</a:t>
            </a:r>
          </a:p>
          <a:p>
            <a:pPr marL="342900" indent="-342900">
              <a:buFont typeface="+mj-lt"/>
              <a:buAutoNum type="arabicPeriod"/>
            </a:pPr>
            <a:r>
              <a:rPr lang="en-US" b="1" dirty="0">
                <a:latin typeface="Segoe UI" panose="020B0502040204020203" pitchFamily="34" charset="0"/>
                <a:cs typeface="Segoe UI" panose="020B0502040204020203" pitchFamily="34" charset="0"/>
              </a:rPr>
              <a:t>Customer</a:t>
            </a:r>
            <a:r>
              <a:rPr lang="en-US" dirty="0">
                <a:latin typeface="Segoe UI" panose="020B0502040204020203" pitchFamily="34" charset="0"/>
                <a:cs typeface="Segoe UI" panose="020B0502040204020203" pitchFamily="34" charset="0"/>
              </a:rPr>
              <a:t> </a:t>
            </a:r>
            <a:r>
              <a:rPr lang="en-US" b="1" dirty="0">
                <a:latin typeface="Segoe UI" panose="020B0502040204020203" pitchFamily="34" charset="0"/>
                <a:cs typeface="Segoe UI" panose="020B0502040204020203" pitchFamily="34" charset="0"/>
              </a:rPr>
              <a:t>Focus</a:t>
            </a:r>
            <a:r>
              <a:rPr lang="en-US" dirty="0">
                <a:latin typeface="Segoe UI" panose="020B0502040204020203" pitchFamily="34" charset="0"/>
                <a:cs typeface="Segoe UI" panose="020B0502040204020203" pitchFamily="34" charset="0"/>
              </a:rPr>
              <a:t>: </a:t>
            </a:r>
            <a:r>
              <a:rPr lang="en-US" dirty="0"/>
              <a:t>Strengthen customer service and support by promptly resolving issues and gathering feedback</a:t>
            </a:r>
            <a:r>
              <a:rPr lang="en-US" dirty="0">
                <a:latin typeface="Segoe UI" panose="020B0502040204020203" pitchFamily="34" charset="0"/>
                <a:cs typeface="Segoe UI" panose="020B0502040204020203" pitchFamily="34" charset="0"/>
              </a:rPr>
              <a:t>.</a:t>
            </a:r>
          </a:p>
          <a:p>
            <a:pPr marL="342900" indent="-342900">
              <a:buFont typeface="+mj-lt"/>
              <a:buAutoNum type="arabicPeriod"/>
            </a:pPr>
            <a:r>
              <a:rPr lang="en-US" b="1" dirty="0">
                <a:latin typeface="Segoe UI" panose="020B0502040204020203" pitchFamily="34" charset="0"/>
                <a:cs typeface="Segoe UI" panose="020B0502040204020203" pitchFamily="34" charset="0"/>
              </a:rPr>
              <a:t>Plan</a:t>
            </a:r>
            <a:r>
              <a:rPr lang="en-US" dirty="0">
                <a:latin typeface="Segoe UI" panose="020B0502040204020203" pitchFamily="34" charset="0"/>
                <a:cs typeface="Segoe UI" panose="020B0502040204020203" pitchFamily="34" charset="0"/>
              </a:rPr>
              <a:t> </a:t>
            </a:r>
            <a:r>
              <a:rPr lang="en-US" b="1" dirty="0">
                <a:latin typeface="Segoe UI" panose="020B0502040204020203" pitchFamily="34" charset="0"/>
                <a:cs typeface="Segoe UI" panose="020B0502040204020203" pitchFamily="34" charset="0"/>
              </a:rPr>
              <a:t>Optimization</a:t>
            </a:r>
            <a:r>
              <a:rPr lang="en-US" dirty="0">
                <a:latin typeface="Segoe UI" panose="020B0502040204020203" pitchFamily="34" charset="0"/>
                <a:cs typeface="Segoe UI" panose="020B0502040204020203" pitchFamily="34" charset="0"/>
              </a:rPr>
              <a:t>: </a:t>
            </a:r>
            <a:r>
              <a:rPr lang="en-US" dirty="0"/>
              <a:t>Promote high-performing plans and leverage key performance indicators (KPIs) for continuous improvement</a:t>
            </a:r>
            <a:r>
              <a:rPr lang="en-US" dirty="0">
                <a:latin typeface="Segoe UI" panose="020B0502040204020203" pitchFamily="34" charset="0"/>
                <a:cs typeface="Segoe UI" panose="020B0502040204020203" pitchFamily="34" charset="0"/>
              </a:rPr>
              <a:t>.</a:t>
            </a:r>
          </a:p>
          <a:p>
            <a:pPr marL="342900" indent="-342900">
              <a:buFont typeface="+mj-lt"/>
              <a:buAutoNum type="arabicPeriod"/>
            </a:pPr>
            <a:r>
              <a:rPr lang="en-US" b="1" dirty="0">
                <a:latin typeface="Segoe UI" panose="020B0502040204020203" pitchFamily="34" charset="0"/>
                <a:cs typeface="Segoe UI" panose="020B0502040204020203" pitchFamily="34" charset="0"/>
              </a:rPr>
              <a:t>Innovative</a:t>
            </a:r>
            <a:r>
              <a:rPr lang="en-US" dirty="0">
                <a:latin typeface="Segoe UI" panose="020B0502040204020203" pitchFamily="34" charset="0"/>
                <a:cs typeface="Segoe UI" panose="020B0502040204020203" pitchFamily="34" charset="0"/>
              </a:rPr>
              <a:t> </a:t>
            </a:r>
            <a:r>
              <a:rPr lang="en-US" b="1" dirty="0">
                <a:latin typeface="Segoe UI" panose="020B0502040204020203" pitchFamily="34" charset="0"/>
                <a:cs typeface="Segoe UI" panose="020B0502040204020203" pitchFamily="34" charset="0"/>
              </a:rPr>
              <a:t>Offerings</a:t>
            </a:r>
            <a:r>
              <a:rPr lang="en-US" dirty="0">
                <a:latin typeface="Segoe UI" panose="020B0502040204020203" pitchFamily="34" charset="0"/>
                <a:cs typeface="Segoe UI" panose="020B0502040204020203" pitchFamily="34" charset="0"/>
              </a:rPr>
              <a:t>: </a:t>
            </a:r>
            <a:r>
              <a:rPr lang="en-US" dirty="0"/>
              <a:t>Launch innovative services and features to stand out from competitors</a:t>
            </a:r>
            <a:r>
              <a:rPr lang="en-US" dirty="0">
                <a:latin typeface="Segoe UI" panose="020B0502040204020203" pitchFamily="34" charset="0"/>
                <a:cs typeface="Segoe UI" panose="020B0502040204020203" pitchFamily="34" charset="0"/>
              </a:rPr>
              <a:t>.</a:t>
            </a:r>
          </a:p>
          <a:p>
            <a:pPr marL="342900" indent="-342900">
              <a:buFont typeface="+mj-lt"/>
              <a:buAutoNum type="arabicPeriod"/>
            </a:pPr>
            <a:r>
              <a:rPr lang="en-US" b="1" dirty="0">
                <a:latin typeface="Segoe UI" panose="020B0502040204020203" pitchFamily="34" charset="0"/>
                <a:cs typeface="Segoe UI" panose="020B0502040204020203" pitchFamily="34" charset="0"/>
              </a:rPr>
              <a:t>Digital Transformation</a:t>
            </a:r>
            <a:r>
              <a:rPr lang="en-US" dirty="0">
                <a:latin typeface="Segoe UI" panose="020B0502040204020203" pitchFamily="34" charset="0"/>
                <a:cs typeface="Segoe UI" panose="020B0502040204020203" pitchFamily="34" charset="0"/>
              </a:rPr>
              <a:t>: </a:t>
            </a:r>
            <a:r>
              <a:rPr lang="en-US" dirty="0"/>
              <a:t>Leverage digital channels for sales, support, and customer engagement to improve accessibility and convenience</a:t>
            </a:r>
            <a:r>
              <a:rPr lang="en-US" dirty="0">
                <a:latin typeface="Segoe UI" panose="020B0502040204020203" pitchFamily="34" charset="0"/>
                <a:cs typeface="Segoe UI" panose="020B0502040204020203" pitchFamily="34" charset="0"/>
              </a:rPr>
              <a:t>.</a:t>
            </a:r>
          </a:p>
        </p:txBody>
      </p:sp>
      <p:pic>
        <p:nvPicPr>
          <p:cNvPr id="6" name="Picture 5" descr="A white circle with blue text and black text&#10;&#10;Description automatically generated">
            <a:extLst>
              <a:ext uri="{FF2B5EF4-FFF2-40B4-BE49-F238E27FC236}">
                <a16:creationId xmlns:a16="http://schemas.microsoft.com/office/drawing/2014/main" id="{4783546A-309A-E095-60E5-61D70103DD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86000" y="6442343"/>
            <a:ext cx="360000" cy="360000"/>
          </a:xfrm>
          <a:prstGeom prst="rect">
            <a:avLst/>
          </a:prstGeom>
        </p:spPr>
      </p:pic>
      <p:sp>
        <p:nvSpPr>
          <p:cNvPr id="11" name="TextBox 10">
            <a:extLst>
              <a:ext uri="{FF2B5EF4-FFF2-40B4-BE49-F238E27FC236}">
                <a16:creationId xmlns:a16="http://schemas.microsoft.com/office/drawing/2014/main" id="{44FDAAB0-6AFD-BB28-E49B-BB8BE38B7C76}"/>
              </a:ext>
            </a:extLst>
          </p:cNvPr>
          <p:cNvSpPr txBox="1"/>
          <p:nvPr/>
        </p:nvSpPr>
        <p:spPr>
          <a:xfrm>
            <a:off x="1072937" y="6391758"/>
            <a:ext cx="10312156" cy="253916"/>
          </a:xfrm>
          <a:prstGeom prst="rect">
            <a:avLst/>
          </a:prstGeom>
          <a:noFill/>
        </p:spPr>
        <p:txBody>
          <a:bodyPr wrap="square" rtlCol="0">
            <a:spAutoFit/>
          </a:bodyPr>
          <a:lstStyle/>
          <a:p>
            <a:r>
              <a:rPr lang="en-US" sz="1050" dirty="0">
                <a:solidFill>
                  <a:schemeClr val="tx1">
                    <a:lumMod val="50000"/>
                    <a:lumOff val="50000"/>
                  </a:schemeClr>
                </a:solidFill>
              </a:rPr>
              <a:t>This presentation is part of data analytics internship by code basics and was prepared solely for learning purpose.					Wavecon Telecom</a:t>
            </a:r>
            <a:endParaRPr lang="en-IN" sz="1050" dirty="0">
              <a:solidFill>
                <a:schemeClr val="tx1">
                  <a:lumMod val="50000"/>
                  <a:lumOff val="50000"/>
                </a:schemeClr>
              </a:solidFill>
            </a:endParaRPr>
          </a:p>
        </p:txBody>
      </p:sp>
      <p:pic>
        <p:nvPicPr>
          <p:cNvPr id="4" name="concl">
            <a:hlinkClick r:id="" action="ppaction://media"/>
            <a:extLst>
              <a:ext uri="{FF2B5EF4-FFF2-40B4-BE49-F238E27FC236}">
                <a16:creationId xmlns:a16="http://schemas.microsoft.com/office/drawing/2014/main" id="{5BFE0011-4A59-3CFA-5456-E9326653C6B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979285" y="5525600"/>
            <a:ext cx="487363" cy="487363"/>
          </a:xfrm>
          <a:prstGeom prst="rect">
            <a:avLst/>
          </a:prstGeom>
        </p:spPr>
      </p:pic>
    </p:spTree>
    <p:extLst>
      <p:ext uri="{BB962C8B-B14F-4D97-AF65-F5344CB8AC3E}">
        <p14:creationId xmlns:p14="http://schemas.microsoft.com/office/powerpoint/2010/main" val="619341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61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2736</TotalTime>
  <Words>989</Words>
  <Application>Microsoft Office PowerPoint</Application>
  <PresentationFormat>Widescreen</PresentationFormat>
  <Paragraphs>76</Paragraphs>
  <Slides>9</Slides>
  <Notes>0</Notes>
  <HiddenSlides>0</HiddenSlides>
  <MMClips>8</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Aptos</vt:lpstr>
      <vt:lpstr>Arial</vt:lpstr>
      <vt:lpstr>Calibri</vt:lpstr>
      <vt:lpstr>Calibri Light</vt:lpstr>
      <vt:lpstr>Segoe UI</vt:lpstr>
      <vt:lpstr>Segoe UI Black</vt:lpstr>
      <vt:lpstr>Segoe UI Semibold</vt:lpstr>
      <vt:lpstr>Office 2013 - 2022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Ankit Negi</dc:creator>
  <cp:lastModifiedBy>RINKU GUSAIN</cp:lastModifiedBy>
  <cp:revision>38</cp:revision>
  <dcterms:created xsi:type="dcterms:W3CDTF">2024-07-07T15:43:51Z</dcterms:created>
  <dcterms:modified xsi:type="dcterms:W3CDTF">2025-03-27T11:38:15Z</dcterms:modified>
</cp:coreProperties>
</file>

<file path=docProps/thumbnail.jpeg>
</file>